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9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9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150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6151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5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6153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4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5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7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58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5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6160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6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6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68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69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D1897F1-6A42-480C-A08E-69446152EF3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70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2D77D-ADF7-41B1-8658-63D7CA24B9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FD7CC-19AD-4B9B-A931-D5849AA387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E59AD52-1E7E-4867-8000-DD8D1C4640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A8324AF-76E6-4AB7-86EA-708BB1CAFE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426E95F-5474-42FC-B787-D4ECCDDC89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6D42F-94B1-4C72-BA3B-D65F4E211E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C26E3-80BC-46F8-BEE4-21934D5319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D4CA2-205D-4C49-8333-C73794F864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11037-EEF5-46FD-A06A-1E8869307E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E61F9-9323-492D-8A8D-50C7340A71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57DDA-1BDE-475A-A606-F017F18F3F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1B568-3471-4AA5-9C51-252FDD0618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B4491-323F-48B1-ADF5-75E57880F1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5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126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512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28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512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5136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4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44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146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74E0026-5E5D-460E-98C8-24089C4EE7C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ue.edu/COSTUMES/images/PLATE5BX.JPG" TargetMode="External"/><Relationship Id="rId2" Type="http://schemas.openxmlformats.org/officeDocument/2006/relationships/hyperlink" Target="http://images.google.co.uk/imgres?imgurl=www.siue.edu/COSTUMES/images/PLATE5BX.JPG&amp;imgrefurl=http://www.siue.edu/COSTUMES/PLATE5BX.HTML&amp;h=523&amp;w=413&amp;prev=/images?q=Ancient+Greece&amp;start=20&amp;svnum=10&amp;hl=en&amp;lr=&amp;ie=UTF-8&amp;sa=N" TargetMode="Externa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astellar" pitchFamily="18" charset="0"/>
              </a:rPr>
              <a:t>Where is Greece?</a:t>
            </a:r>
            <a:endParaRPr lang="en-US">
              <a:latin typeface="Castellar" pitchFamily="18" charset="0"/>
            </a:endParaRP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 dirty="0"/>
              <a:t>Sunny Greece is </a:t>
            </a:r>
            <a:r>
              <a:rPr lang="en-GB" sz="2800" dirty="0" smtClean="0"/>
              <a:t>about a nine hour flight </a:t>
            </a:r>
            <a:r>
              <a:rPr lang="en-GB" sz="2800" dirty="0" smtClean="0"/>
              <a:t>from Detroit.</a:t>
            </a:r>
            <a:endParaRPr lang="en-GB" sz="2800" dirty="0"/>
          </a:p>
          <a:p>
            <a:r>
              <a:rPr lang="en-GB" sz="2800" dirty="0"/>
              <a:t>It’s capital city is Athens</a:t>
            </a:r>
          </a:p>
          <a:p>
            <a:r>
              <a:rPr lang="en-GB" sz="2800" dirty="0"/>
              <a:t>It is famous for its beautiful beaches and sea! </a:t>
            </a:r>
            <a:endParaRPr lang="en-US" sz="2800" dirty="0"/>
          </a:p>
        </p:txBody>
      </p:sp>
      <p:pic>
        <p:nvPicPr>
          <p:cNvPr id="9223" name="Picture 7" descr="whereisi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32363" y="1700213"/>
            <a:ext cx="3455987" cy="385286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astellar" pitchFamily="18" charset="0"/>
              </a:rPr>
              <a:t>volcanic</a:t>
            </a: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19625" cy="4495800"/>
          </a:xfrm>
        </p:spPr>
        <p:txBody>
          <a:bodyPr/>
          <a:lstStyle/>
          <a:p>
            <a:r>
              <a:rPr lang="en-GB" sz="2400"/>
              <a:t>Another important aspect of the Greek environment is that it is very unstable.</a:t>
            </a:r>
          </a:p>
          <a:p>
            <a:r>
              <a:rPr lang="en-GB" sz="2400"/>
              <a:t>Greece is in the middle of a very volcanic zone, between the European and African tectonic plates.</a:t>
            </a:r>
          </a:p>
          <a:p>
            <a:r>
              <a:rPr lang="en-GB" sz="2400"/>
              <a:t>There are several active volcanoes and earthquakes are common. </a:t>
            </a:r>
            <a:endParaRPr lang="en-US" sz="2400"/>
          </a:p>
        </p:txBody>
      </p:sp>
      <p:pic>
        <p:nvPicPr>
          <p:cNvPr id="37892" name="Picture 4" descr="mmw00303051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27663" y="1484313"/>
            <a:ext cx="2994025" cy="40322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astellar" pitchFamily="18" charset="0"/>
              </a:rPr>
              <a:t>Time</a:t>
            </a:r>
            <a:r>
              <a:rPr lang="en-GB"/>
              <a:t> </a:t>
            </a:r>
            <a:r>
              <a:rPr lang="en-GB">
                <a:latin typeface="Castellar" pitchFamily="18" charset="0"/>
              </a:rPr>
              <a:t>Line</a:t>
            </a:r>
            <a:endParaRPr lang="en-US">
              <a:latin typeface="Castellar" pitchFamily="18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   </a:t>
            </a:r>
          </a:p>
        </p:txBody>
      </p:sp>
      <p:graphicFrame>
        <p:nvGraphicFramePr>
          <p:cNvPr id="40215" name="Group 279"/>
          <p:cNvGraphicFramePr>
            <a:graphicFrameLocks noGrp="1"/>
          </p:cNvGraphicFramePr>
          <p:nvPr>
            <p:ph sz="half" idx="2"/>
          </p:nvPr>
        </p:nvGraphicFramePr>
        <p:xfrm>
          <a:off x="900113" y="1341438"/>
          <a:ext cx="7786687" cy="5337495"/>
        </p:xfrm>
        <a:graphic>
          <a:graphicData uri="http://schemas.openxmlformats.org/drawingml/2006/table">
            <a:tbl>
              <a:tblPr/>
              <a:tblGrid>
                <a:gridCol w="3894137"/>
                <a:gridCol w="3892550"/>
              </a:tblGrid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776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BC   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The first Olympic games.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0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about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750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BC 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Early Greek culture. Homer '.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writes the epics 'The Iliad' and the 'Odyssey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7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650 - 580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BC  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Corinth is ruled by the tyrant Kypselos and then his son Periander. 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508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BC     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Democracy begins in Athens  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490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and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480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BC  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Greeks defeat Persian invaders at the battles of Marathon (490 BC)and Salamis (480 BC).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by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450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BC    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Athens becomes a very powerful city, and controls an empire.  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472 - 410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BC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Greeks theatre thrives in Athens. Many of the most famous Greek plays are written during this time.    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astellar" pitchFamily="18" charset="0"/>
              </a:rPr>
              <a:t>Time line</a:t>
            </a:r>
            <a:endParaRPr lang="en-US">
              <a:latin typeface="Castellar" pitchFamily="18" charset="0"/>
            </a:endParaRP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495800"/>
          </a:xfrm>
        </p:spPr>
        <p:txBody>
          <a:bodyPr/>
          <a:lstStyle/>
          <a:p>
            <a:r>
              <a:rPr lang="en-US" sz="2800"/>
              <a:t> </a:t>
            </a:r>
          </a:p>
        </p:txBody>
      </p:sp>
      <p:graphicFrame>
        <p:nvGraphicFramePr>
          <p:cNvPr id="42041" name="Group 5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92142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462 - 429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BC  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Perikles is the popular leader at Athens as the general of the Athenian army   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BC   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 Parthenon in Athens is finished being built.      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431 - 404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BC     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War between Athens and Sparta (the Peloponnesian war)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428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BC   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 revolt of Mytilene     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404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BC  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Sparta defeats Athens.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338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BC   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Philip, king of Macedonia, takes control of Greece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336 - 323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BC  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Alexander the Great, son of Philip, conquers most of the known world as far east as India.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146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BC   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Rome conquers Greece - Greece becomes part of the Roman empire.  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43" name="AutoShape 59" descr="PLATE5BX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090988" y="2824163"/>
            <a:ext cx="962025" cy="120967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42045" name="AutoShape 61" descr="PLATE5BX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914775" y="2595563"/>
            <a:ext cx="1314450" cy="166687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42047" name="AutoShape 63" descr="PLATE5BX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914775" y="2595563"/>
            <a:ext cx="1314450" cy="166687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astellar" pitchFamily="18" charset="0"/>
                <a:cs typeface="Andalus" pitchFamily="2" charset="-78"/>
              </a:rPr>
              <a:t>Ancient Greece</a:t>
            </a:r>
            <a:endParaRPr lang="en-US">
              <a:latin typeface="Castellar" pitchFamily="18" charset="0"/>
              <a:cs typeface="Andalus" pitchFamily="2" charset="-78"/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/>
              <a:t>In Ancient Greece, the different cities were at war with each other. </a:t>
            </a:r>
          </a:p>
          <a:p>
            <a:r>
              <a:rPr lang="en-GB" sz="2800"/>
              <a:t>The most fearsome fighters came from the town of Sparta.</a:t>
            </a:r>
          </a:p>
          <a:p>
            <a:endParaRPr lang="en-US" sz="2800"/>
          </a:p>
        </p:txBody>
      </p:sp>
      <p:pic>
        <p:nvPicPr>
          <p:cNvPr id="7177" name="Picture 9" descr="greec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1700213"/>
            <a:ext cx="4038600" cy="36734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717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astellar" pitchFamily="18" charset="0"/>
              </a:rPr>
              <a:t>The Climate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The climate is Mediterranean.</a:t>
            </a:r>
          </a:p>
          <a:p>
            <a:pPr>
              <a:lnSpc>
                <a:spcPct val="90000"/>
              </a:lnSpc>
            </a:pPr>
            <a:r>
              <a:rPr lang="en-GB" sz="2400"/>
              <a:t>The Mediterranean Sea affects the Greek climate, cooling the air in summer and providing warmth in winter. </a:t>
            </a:r>
          </a:p>
          <a:p>
            <a:pPr>
              <a:lnSpc>
                <a:spcPct val="90000"/>
              </a:lnSpc>
            </a:pPr>
            <a:r>
              <a:rPr lang="en-GB" sz="2400"/>
              <a:t>The warm summers are cooled by a seasonal breezes from the Mediterranean called the ‘Meltemia’.</a:t>
            </a:r>
            <a:endParaRPr lang="en-US" sz="2400"/>
          </a:p>
        </p:txBody>
      </p:sp>
      <p:pic>
        <p:nvPicPr>
          <p:cNvPr id="11273" name="Picture 9" descr="mma00403010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3438" y="1844675"/>
            <a:ext cx="4232275" cy="32432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astellar" pitchFamily="18" charset="0"/>
              </a:rPr>
              <a:t>The Climate - Summer</a:t>
            </a:r>
            <a:endParaRPr lang="en-US">
              <a:latin typeface="Castellar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484313"/>
            <a:ext cx="4038600" cy="4495800"/>
          </a:xfrm>
        </p:spPr>
        <p:txBody>
          <a:bodyPr/>
          <a:lstStyle/>
          <a:p>
            <a:r>
              <a:rPr lang="en-GB" sz="2400" dirty="0"/>
              <a:t>The Greek summer is hot and dry.</a:t>
            </a:r>
          </a:p>
          <a:p>
            <a:r>
              <a:rPr lang="en-GB" sz="2400" dirty="0"/>
              <a:t>On average the sun shines for 3,000 hours per year.</a:t>
            </a:r>
          </a:p>
          <a:p>
            <a:r>
              <a:rPr lang="en-GB" sz="2400" dirty="0"/>
              <a:t>The average temperature is </a:t>
            </a:r>
            <a:r>
              <a:rPr lang="en-GB" sz="2400" dirty="0" smtClean="0"/>
              <a:t>91.4</a:t>
            </a:r>
            <a:r>
              <a:rPr lang="en-US" sz="2400" dirty="0" smtClean="0"/>
              <a:t>° F.</a:t>
            </a:r>
            <a:endParaRPr lang="en-US" sz="2400" dirty="0"/>
          </a:p>
          <a:p>
            <a:r>
              <a:rPr lang="en-GB" sz="2400" dirty="0"/>
              <a:t>In </a:t>
            </a:r>
            <a:r>
              <a:rPr lang="en-GB" sz="2400" dirty="0" smtClean="0"/>
              <a:t>Detroit</a:t>
            </a:r>
            <a:r>
              <a:rPr lang="en-GB" sz="2400" dirty="0" smtClean="0"/>
              <a:t> </a:t>
            </a:r>
            <a:r>
              <a:rPr lang="en-GB" sz="2400" dirty="0"/>
              <a:t>it is </a:t>
            </a:r>
            <a:r>
              <a:rPr lang="en-GB" sz="2400" dirty="0" smtClean="0"/>
              <a:t>86</a:t>
            </a:r>
            <a:r>
              <a:rPr lang="en-US" sz="2400" dirty="0" smtClean="0"/>
              <a:t>°.</a:t>
            </a:r>
            <a:endParaRPr lang="en-US" sz="2400" dirty="0"/>
          </a:p>
          <a:p>
            <a:r>
              <a:rPr lang="en-GB" sz="2400" dirty="0"/>
              <a:t>The average rainfall is </a:t>
            </a:r>
            <a:r>
              <a:rPr lang="en-GB" sz="2400" dirty="0" smtClean="0"/>
              <a:t>.236 inches.</a:t>
            </a:r>
            <a:endParaRPr lang="en-GB" sz="2400" dirty="0"/>
          </a:p>
          <a:p>
            <a:r>
              <a:rPr lang="en-GB" sz="2400" dirty="0"/>
              <a:t>In </a:t>
            </a:r>
            <a:r>
              <a:rPr lang="en-GB" sz="2400" dirty="0" smtClean="0"/>
              <a:t>Detroit</a:t>
            </a:r>
            <a:r>
              <a:rPr lang="en-GB" sz="2400" dirty="0" smtClean="0"/>
              <a:t> </a:t>
            </a:r>
            <a:r>
              <a:rPr lang="en-GB" sz="2400" dirty="0"/>
              <a:t>it is </a:t>
            </a:r>
            <a:r>
              <a:rPr lang="en-GB" sz="2400" dirty="0" smtClean="0"/>
              <a:t>3.27 inches</a:t>
            </a:r>
            <a:r>
              <a:rPr lang="en-GB" sz="2400" dirty="0" smtClean="0"/>
              <a:t>.</a:t>
            </a:r>
            <a:endParaRPr lang="en-US" sz="2400" dirty="0"/>
          </a:p>
          <a:p>
            <a:endParaRPr lang="en-US" sz="2400" dirty="0"/>
          </a:p>
        </p:txBody>
      </p:sp>
      <p:pic>
        <p:nvPicPr>
          <p:cNvPr id="14340" name="Picture 4" descr="mma00103010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00563" y="1916113"/>
            <a:ext cx="4462462" cy="31686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astellar" pitchFamily="18" charset="0"/>
              </a:rPr>
              <a:t>The Climate - winter</a:t>
            </a:r>
            <a:endParaRPr lang="en-US">
              <a:latin typeface="Castellar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/>
              <a:t>The Greek winter is moderate. It can be rainy on costal regions and snowy in the mountains.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The average temperature is </a:t>
            </a:r>
            <a:r>
              <a:rPr lang="en-GB" sz="2400" dirty="0" smtClean="0"/>
              <a:t>59</a:t>
            </a:r>
            <a:r>
              <a:rPr lang="en-US" sz="2400" dirty="0" smtClean="0"/>
              <a:t>° F.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GB" sz="2400" dirty="0"/>
              <a:t>In </a:t>
            </a:r>
            <a:r>
              <a:rPr lang="en-GB" sz="2400" dirty="0" smtClean="0"/>
              <a:t>Detroit </a:t>
            </a:r>
            <a:r>
              <a:rPr lang="en-GB" sz="2400" dirty="0"/>
              <a:t>it is </a:t>
            </a:r>
            <a:r>
              <a:rPr lang="en-GB" sz="2400" dirty="0" smtClean="0"/>
              <a:t>33.8</a:t>
            </a:r>
            <a:r>
              <a:rPr lang="en-US" sz="2400" dirty="0" smtClean="0"/>
              <a:t>° F, </a:t>
            </a:r>
            <a:r>
              <a:rPr lang="en-US" sz="2400" dirty="0"/>
              <a:t>sometimes falling </a:t>
            </a:r>
            <a:r>
              <a:rPr lang="en-US" sz="2400" dirty="0" smtClean="0"/>
              <a:t>to17.8°.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GB" sz="2400" dirty="0"/>
              <a:t>The average rainfall is </a:t>
            </a:r>
            <a:r>
              <a:rPr lang="en-GB" sz="2400" dirty="0" smtClean="0"/>
              <a:t>2.6 inches</a:t>
            </a:r>
            <a:r>
              <a:rPr lang="en-GB" sz="2400" dirty="0" smtClean="0"/>
              <a:t>.</a:t>
            </a:r>
            <a:endParaRPr lang="en-GB" sz="2400" dirty="0"/>
          </a:p>
          <a:p>
            <a:pPr>
              <a:lnSpc>
                <a:spcPct val="90000"/>
              </a:lnSpc>
            </a:pPr>
            <a:r>
              <a:rPr lang="en-GB" sz="2400" dirty="0"/>
              <a:t>In </a:t>
            </a:r>
            <a:r>
              <a:rPr lang="en-GB" sz="2400" dirty="0" smtClean="0"/>
              <a:t>Detroit</a:t>
            </a:r>
            <a:r>
              <a:rPr lang="en-GB" sz="2400" dirty="0" smtClean="0"/>
              <a:t> </a:t>
            </a:r>
            <a:r>
              <a:rPr lang="en-GB" sz="2400" dirty="0"/>
              <a:t>it is </a:t>
            </a:r>
            <a:r>
              <a:rPr lang="en-GB" sz="2400" dirty="0" smtClean="0"/>
              <a:t>2.1 inches</a:t>
            </a:r>
            <a:r>
              <a:rPr lang="en-GB" sz="2400" dirty="0" smtClean="0"/>
              <a:t>.</a:t>
            </a:r>
            <a:endParaRPr lang="en-US" sz="2400" dirty="0"/>
          </a:p>
        </p:txBody>
      </p:sp>
      <p:pic>
        <p:nvPicPr>
          <p:cNvPr id="16388" name="Picture 4" descr="mmw00703051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0" y="2133600"/>
            <a:ext cx="4321175" cy="30241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latin typeface="Castellar" pitchFamily="18" charset="0"/>
              </a:rPr>
              <a:t>Ancient greece - terrain </a:t>
            </a:r>
            <a:endParaRPr lang="en-US" sz="4000">
              <a:latin typeface="Castellar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Greece has a very scenic landscape. </a:t>
            </a:r>
          </a:p>
          <a:p>
            <a:pPr>
              <a:lnSpc>
                <a:spcPct val="90000"/>
              </a:lnSpc>
            </a:pPr>
            <a:r>
              <a:rPr lang="en-GB" sz="2800"/>
              <a:t>The terrain of Greece is very varied.</a:t>
            </a:r>
          </a:p>
          <a:p>
            <a:pPr>
              <a:lnSpc>
                <a:spcPct val="90000"/>
              </a:lnSpc>
            </a:pPr>
            <a:r>
              <a:rPr lang="en-GB" sz="2800"/>
              <a:t>There are mountains, valleys and coasts.</a:t>
            </a:r>
          </a:p>
          <a:p>
            <a:pPr>
              <a:lnSpc>
                <a:spcPct val="90000"/>
              </a:lnSpc>
            </a:pPr>
            <a:r>
              <a:rPr lang="en-GB" sz="2800"/>
              <a:t>The high mountains are separated by deep valleys through which rivers flow. </a:t>
            </a:r>
          </a:p>
        </p:txBody>
      </p:sp>
      <p:pic>
        <p:nvPicPr>
          <p:cNvPr id="22535" name="Picture 7" descr="mmr146xxxxxx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0" y="1700213"/>
            <a:ext cx="2676525" cy="2633662"/>
          </a:xfrm>
          <a:noFill/>
          <a:ln/>
        </p:spPr>
      </p:pic>
      <p:pic>
        <p:nvPicPr>
          <p:cNvPr id="22538" name="Picture 10" descr="mmz15104090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588125" y="3284538"/>
            <a:ext cx="2244725" cy="28813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latin typeface="Castellar" pitchFamily="18" charset="0"/>
              </a:rPr>
              <a:t>Ancient greece - terrain</a:t>
            </a:r>
            <a:endParaRPr lang="en-US" sz="4000">
              <a:latin typeface="Castellar" pitchFamily="18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No part of Greece is more than about forty miles from the coast (a couple of days walking).</a:t>
            </a:r>
          </a:p>
          <a:p>
            <a:pPr>
              <a:lnSpc>
                <a:spcPct val="90000"/>
              </a:lnSpc>
            </a:pPr>
            <a:r>
              <a:rPr lang="en-GB" sz="2800"/>
              <a:t>There are lots of islands surrounding Greece.</a:t>
            </a:r>
          </a:p>
          <a:p>
            <a:pPr>
              <a:lnSpc>
                <a:spcPct val="90000"/>
              </a:lnSpc>
            </a:pPr>
            <a:r>
              <a:rPr lang="en-GB" sz="2800"/>
              <a:t>However, millions of years ago the seabed was completely dry!</a:t>
            </a:r>
          </a:p>
          <a:p>
            <a:pPr>
              <a:lnSpc>
                <a:spcPct val="90000"/>
              </a:lnSpc>
            </a:pPr>
            <a:endParaRPr lang="en-GB" sz="2800"/>
          </a:p>
          <a:p>
            <a:pPr>
              <a:lnSpc>
                <a:spcPct val="90000"/>
              </a:lnSpc>
            </a:pPr>
            <a:endParaRPr lang="en-GB" sz="2800"/>
          </a:p>
          <a:p>
            <a:pPr>
              <a:lnSpc>
                <a:spcPct val="90000"/>
              </a:lnSpc>
            </a:pPr>
            <a:endParaRPr lang="en-GB" sz="2400"/>
          </a:p>
          <a:p>
            <a:pPr>
              <a:lnSpc>
                <a:spcPct val="90000"/>
              </a:lnSpc>
            </a:pPr>
            <a:endParaRPr lang="en-US" sz="2800"/>
          </a:p>
        </p:txBody>
      </p:sp>
      <p:pic>
        <p:nvPicPr>
          <p:cNvPr id="27654" name="Picture 6" descr="PR-04793-174-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10125" y="1628775"/>
            <a:ext cx="2652713" cy="3455988"/>
          </a:xfrm>
          <a:noFill/>
          <a:ln/>
        </p:spPr>
      </p:pic>
      <p:pic>
        <p:nvPicPr>
          <p:cNvPr id="27656" name="Picture 8" descr="mmg01203040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156325" y="3789363"/>
            <a:ext cx="2708275" cy="21717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astellar" pitchFamily="18" charset="0"/>
              </a:rPr>
              <a:t>soil and plants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400"/>
              <a:t>Vegetation is dependent on geographical regions.</a:t>
            </a:r>
          </a:p>
          <a:p>
            <a:r>
              <a:rPr lang="en-GB" sz="2400"/>
              <a:t>Due to the variety of land, there a some 6,000 indigenous species in Greece.</a:t>
            </a:r>
          </a:p>
          <a:p>
            <a:r>
              <a:rPr lang="en-GB" sz="2400"/>
              <a:t>In Ancient Greece, farmers grew olives, figs, grain, fruit and grapes in the fertile valleys. </a:t>
            </a:r>
          </a:p>
          <a:p>
            <a:pPr>
              <a:buFontTx/>
              <a:buNone/>
            </a:pPr>
            <a:endParaRPr lang="en-US" sz="2400"/>
          </a:p>
        </p:txBody>
      </p:sp>
      <p:pic>
        <p:nvPicPr>
          <p:cNvPr id="30724" name="Picture 4" descr="mml07303051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651500" y="3789363"/>
            <a:ext cx="3132138" cy="2171700"/>
          </a:xfrm>
          <a:noFill/>
          <a:ln/>
        </p:spPr>
      </p:pic>
      <p:pic>
        <p:nvPicPr>
          <p:cNvPr id="30729" name="Picture 9" descr="mmz34104090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03800" y="1700213"/>
            <a:ext cx="2443163" cy="2592387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astellar" pitchFamily="18" charset="0"/>
              </a:rPr>
              <a:t>Soil and plants</a:t>
            </a:r>
            <a:endParaRPr lang="en-US">
              <a:latin typeface="Castellar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835525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However, other parts of Ancient Greece had drier soil and less vegetation, particularly around the cities. </a:t>
            </a:r>
          </a:p>
          <a:p>
            <a:pPr>
              <a:lnSpc>
                <a:spcPct val="90000"/>
              </a:lnSpc>
            </a:pPr>
            <a:r>
              <a:rPr lang="en-GB" sz="2400"/>
              <a:t>Although surrounded by sea water, they found it difficult to find fresh water away from the valleys.</a:t>
            </a:r>
          </a:p>
          <a:p>
            <a:pPr>
              <a:lnSpc>
                <a:spcPct val="90000"/>
              </a:lnSpc>
            </a:pPr>
            <a:r>
              <a:rPr lang="en-GB" sz="2400"/>
              <a:t>The high mountains also prevented large-scale farming, so the Greeks were forced to look beyond their own country for fertile land. </a:t>
            </a:r>
            <a:endParaRPr lang="en-US" sz="2400"/>
          </a:p>
        </p:txBody>
      </p:sp>
      <p:pic>
        <p:nvPicPr>
          <p:cNvPr id="34820" name="Picture 4" descr="mma03003012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08625" y="1628775"/>
            <a:ext cx="2174875" cy="2736850"/>
          </a:xfrm>
          <a:noFill/>
          <a:ln/>
        </p:spPr>
      </p:pic>
      <p:pic>
        <p:nvPicPr>
          <p:cNvPr id="34822" name="Picture 6" descr="mmg00103012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659563" y="3644900"/>
            <a:ext cx="2073275" cy="25923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318</TotalTime>
  <Words>656</Words>
  <Application>Microsoft Office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Mountain Top</vt:lpstr>
      <vt:lpstr>Where is Greece?</vt:lpstr>
      <vt:lpstr>Ancient Greece</vt:lpstr>
      <vt:lpstr>The Climate</vt:lpstr>
      <vt:lpstr>The Climate - Summer</vt:lpstr>
      <vt:lpstr>The Climate - winter</vt:lpstr>
      <vt:lpstr>Ancient greece - terrain </vt:lpstr>
      <vt:lpstr>Ancient greece - terrain</vt:lpstr>
      <vt:lpstr>soil and plants</vt:lpstr>
      <vt:lpstr>Soil and plants</vt:lpstr>
      <vt:lpstr>volcanic</vt:lpstr>
      <vt:lpstr>Time Line</vt:lpstr>
      <vt:lpstr>Time line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is Greece?</dc:title>
  <dc:creator>Valued Acer Custopmer</dc:creator>
  <cp:lastModifiedBy>Terry</cp:lastModifiedBy>
  <cp:revision>18</cp:revision>
  <dcterms:created xsi:type="dcterms:W3CDTF">2003-04-29T17:04:26Z</dcterms:created>
  <dcterms:modified xsi:type="dcterms:W3CDTF">2010-11-08T21:44:47Z</dcterms:modified>
</cp:coreProperties>
</file>