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4" r:id="rId10"/>
    <p:sldId id="263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84" r:id="rId22"/>
    <p:sldId id="285" r:id="rId23"/>
    <p:sldId id="286" r:id="rId24"/>
    <p:sldId id="297" r:id="rId25"/>
    <p:sldId id="287" r:id="rId26"/>
    <p:sldId id="293" r:id="rId27"/>
    <p:sldId id="289" r:id="rId28"/>
    <p:sldId id="294" r:id="rId29"/>
    <p:sldId id="295" r:id="rId30"/>
    <p:sldId id="296" r:id="rId31"/>
    <p:sldId id="292" r:id="rId32"/>
    <p:sldId id="278" r:id="rId33"/>
    <p:sldId id="279" r:id="rId34"/>
    <p:sldId id="290" r:id="rId35"/>
    <p:sldId id="280" r:id="rId36"/>
    <p:sldId id="281" r:id="rId37"/>
    <p:sldId id="282" r:id="rId38"/>
    <p:sldId id="283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6507-B1C1-4CA2-8239-D19532C9D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4637-109E-4FD5-9E9D-19F82136C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6133F5-071A-404D-9626-48D303BE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00FA-5B21-4384-83E9-51D6B46BCE6D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2128-85FD-4A72-A89D-26418B5D1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nnibaltheconqueror.net/" TargetMode="Externa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Chapter 5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Ancient Rome and The Rise of Christianity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/>
            <a:r>
              <a:rPr lang="en-US" dirty="0" smtClean="0">
                <a:latin typeface="Agency FB" pitchFamily="34" charset="0"/>
              </a:rPr>
              <a:t>The Romans Establish a Republic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3600" dirty="0" smtClean="0">
                <a:latin typeface="Agency FB" pitchFamily="34" charset="0"/>
              </a:rPr>
              <a:t>In 509 the last Etruscan monarch was overthrown as ruler of Rome and a new system of government was initiated.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i="1" dirty="0" smtClean="0">
                <a:latin typeface="Agency FB" pitchFamily="34" charset="0"/>
              </a:rPr>
              <a:t>Res Publica –</a:t>
            </a:r>
            <a:r>
              <a:rPr lang="en-US" sz="3600" dirty="0" smtClean="0">
                <a:solidFill>
                  <a:srgbClr val="FFFF00"/>
                </a:solidFill>
                <a:latin typeface="Agency FB" pitchFamily="34" charset="0"/>
              </a:rPr>
              <a:t>that which belongs to the people</a:t>
            </a:r>
            <a:r>
              <a:rPr lang="en-US" sz="3600" dirty="0" smtClean="0">
                <a:latin typeface="Agency FB" pitchFamily="34" charset="0"/>
              </a:rPr>
              <a:t> or what we call a </a:t>
            </a:r>
            <a:r>
              <a:rPr lang="en-US" sz="3600" dirty="0" smtClean="0">
                <a:solidFill>
                  <a:srgbClr val="FF0000"/>
                </a:solidFill>
                <a:latin typeface="Agency FB" pitchFamily="34" charset="0"/>
              </a:rPr>
              <a:t>republic.</a:t>
            </a:r>
            <a:endParaRPr lang="en-US" sz="3600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gency FB" pitchFamily="34" charset="0"/>
              </a:rPr>
              <a:t>Roman Government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724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>
                <a:latin typeface="Agency FB" pitchFamily="34" charset="0"/>
              </a:rPr>
              <a:t>Republic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form of government in which power rests with citizens who have the right to vote</a:t>
            </a:r>
          </a:p>
          <a:p>
            <a:pPr lvl="2" eaLnBrk="1" hangingPunct="1"/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In Rome only free-born male adult citizens could vote.</a:t>
            </a:r>
          </a:p>
          <a:p>
            <a:pPr lvl="2" eaLnBrk="1" hangingPunct="1"/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Patricians-landowning upper class (aristocrats)</a:t>
            </a:r>
          </a:p>
          <a:p>
            <a:pPr lvl="2" eaLnBrk="1" hangingPunct="1"/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Plebeians- common farmers, artists and merchants</a:t>
            </a:r>
          </a:p>
          <a:p>
            <a:pPr lvl="2" eaLnBrk="1" hangingPunct="1"/>
            <a:endParaRPr lang="en-US" sz="2800" dirty="0">
              <a:solidFill>
                <a:srgbClr val="FFFF00"/>
              </a:solidFill>
              <a:latin typeface="Agency FB" pitchFamily="34" charset="0"/>
            </a:endParaRPr>
          </a:p>
          <a:p>
            <a:pPr>
              <a:buSzPct val="90000"/>
              <a:buBlip>
                <a:blip r:embed="rId2"/>
              </a:buBlip>
            </a:pPr>
            <a:r>
              <a:rPr lang="en-US" dirty="0" smtClean="0">
                <a:latin typeface="Agency FB" pitchFamily="34" charset="0"/>
              </a:rPr>
              <a:t>Goal was to prevent any individual from gaining too much power. </a:t>
            </a:r>
          </a:p>
          <a:p>
            <a:pPr lvl="1">
              <a:buSzPct val="90000"/>
              <a:buBlip>
                <a:blip r:embed="rId2"/>
              </a:buBlip>
            </a:pPr>
            <a:r>
              <a:rPr lang="en-US" dirty="0" smtClean="0">
                <a:latin typeface="Agency FB" pitchFamily="34" charset="0"/>
              </a:rPr>
              <a:t>What is the political term for this?</a:t>
            </a:r>
          </a:p>
          <a:p>
            <a:pPr lvl="4">
              <a:buSzPct val="90000"/>
              <a:buBlip>
                <a:blip r:embed="rId2"/>
              </a:buBlip>
            </a:pPr>
            <a:r>
              <a:rPr lang="en-US" b="1" i="1" dirty="0" smtClean="0">
                <a:solidFill>
                  <a:srgbClr val="FFFF00"/>
                </a:solidFill>
                <a:latin typeface="Agency FB" pitchFamily="34" charset="0"/>
              </a:rPr>
              <a:t>Checks and Balances</a:t>
            </a:r>
          </a:p>
          <a:p>
            <a:pPr lvl="2" eaLnBrk="1" hangingPunct="1"/>
            <a:endParaRPr lang="en-US" sz="2800" dirty="0" smtClean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94221" name="Rectangle 2061"/>
          <p:cNvSpPr>
            <a:spLocks noChangeArrowheads="1"/>
          </p:cNvSpPr>
          <p:nvPr/>
        </p:nvSpPr>
        <p:spPr bwMode="ltGray">
          <a:xfrm>
            <a:off x="304800" y="51054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20000"/>
              </a:spcBef>
              <a:buSzPct val="90000"/>
            </a:pPr>
            <a:endParaRPr lang="en-US" sz="2400" b="1" i="1" dirty="0" smtClean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/>
            <a:r>
              <a:rPr lang="en-US" dirty="0" smtClean="0">
                <a:latin typeface="Agency FB" pitchFamily="34" charset="0"/>
              </a:rPr>
              <a:t> Roman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 Senate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Most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powerful governing body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300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members</a:t>
            </a:r>
            <a:r>
              <a:rPr lang="en-US" dirty="0" smtClean="0">
                <a:latin typeface="Agency FB" pitchFamily="34" charset="0"/>
              </a:rPr>
              <a:t> (patrician class).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Served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for life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Jobs: Issued decrees, interpreted laws, and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elected consuls to rule.</a:t>
            </a:r>
          </a:p>
          <a:p>
            <a:pPr marL="571500" indent="-571500">
              <a:buNone/>
            </a:pP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4" descr="j0231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4572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Agency FB" pitchFamily="34" charset="0"/>
              </a:rPr>
              <a:t>Consuls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5867400" cy="4953000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gency FB" pitchFamily="34" charset="0"/>
              </a:rPr>
              <a:t>Two consuls 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Serve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only 1-year terms.</a:t>
            </a: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 Consuls were also Patricians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Could “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veto</a:t>
            </a:r>
            <a:r>
              <a:rPr lang="en-US" dirty="0" smtClean="0">
                <a:latin typeface="Agency FB" pitchFamily="34" charset="0"/>
              </a:rPr>
              <a:t>” acts of the other consul.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en-US" sz="3200" dirty="0" smtClean="0">
                <a:latin typeface="Agency FB" pitchFamily="34" charset="0"/>
              </a:rPr>
              <a:t>Veto means literally “</a:t>
            </a: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I forbid</a:t>
            </a:r>
            <a:r>
              <a:rPr lang="en-US" sz="3200" dirty="0" smtClean="0">
                <a:latin typeface="Agency FB" pitchFamily="34" charset="0"/>
              </a:rPr>
              <a:t>”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Jobs: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Supervised the business of government. Commanded the armies</a:t>
            </a: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By limiting their time in office the Romans had a way of “checking” their power.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</a:pPr>
            <a:endParaRPr lang="en-US" sz="3200" dirty="0" smtClean="0">
              <a:latin typeface="Agency FB" pitchFamily="34" charset="0"/>
            </a:endParaRPr>
          </a:p>
        </p:txBody>
      </p:sp>
      <p:pic>
        <p:nvPicPr>
          <p:cNvPr id="11268" name="Picture 4" descr="MCBD09806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0"/>
            <a:ext cx="25908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Roman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In the event of a War a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Dictator was chosen by the Senate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A Dictator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is a person who has complete control over the government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They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were granted power to rule for 6 months only. 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After that time the Dictator had to give up power.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Cincinnatus was the greatest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4" descr="MCj02805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768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Roman Government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 Plebeians made up a bulk of the population.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They had no political influence.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They argued for their right s and finally they were allowed to elect their own officials called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Tribunes.  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They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 could veto. any law that was not fair to the Plebeians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In 450 B.C. the 12 Tablets were created. These were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tablets that had all of Rome’s laws carved on them</a:t>
            </a:r>
            <a:endParaRPr lang="en-US" dirty="0">
              <a:solidFill>
                <a:srgbClr val="FFFF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gency FB" pitchFamily="34" charset="0"/>
              </a:rPr>
              <a:t>Family and Religion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Font typeface="+mj-lt"/>
              <a:buAutoNum type="romanUcPeriod"/>
            </a:pPr>
            <a:r>
              <a:rPr lang="en-US" sz="2800" dirty="0" smtClean="0">
                <a:latin typeface="Agency FB" pitchFamily="34" charset="0"/>
              </a:rPr>
              <a:t>Family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center of religion, morals and education.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Most important unit in Roman society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gency FB" pitchFamily="34" charset="0"/>
              </a:rPr>
              <a:t>“Family” – included unmarried children, married sons and families, all dependent relatives and family slaves.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gency FB" pitchFamily="34" charset="0"/>
              </a:rPr>
              <a:t>Father was known as “paterfamililias”</a:t>
            </a:r>
          </a:p>
          <a:p>
            <a:pPr marL="571500" indent="-571500" eaLnBrk="1" hangingPunct="1">
              <a:lnSpc>
                <a:spcPct val="80000"/>
              </a:lnSpc>
              <a:buFont typeface="+mj-lt"/>
              <a:buAutoNum type="romanUcPeriod"/>
            </a:pPr>
            <a:r>
              <a:rPr lang="en-US" sz="2800" dirty="0" smtClean="0">
                <a:latin typeface="Agency FB" pitchFamily="34" charset="0"/>
              </a:rPr>
              <a:t>Religion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gency FB" pitchFamily="34" charset="0"/>
              </a:rPr>
              <a:t>Adopted and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identified with the gods of Greeks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Jupite</a:t>
            </a:r>
            <a:r>
              <a:rPr lang="en-US" sz="2800" dirty="0" smtClean="0">
                <a:latin typeface="Agency FB" pitchFamily="34" charset="0"/>
              </a:rPr>
              <a:t>r- king of the Gods.(Zeus)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Juno</a:t>
            </a:r>
            <a:r>
              <a:rPr lang="en-US" sz="2800" dirty="0" smtClean="0">
                <a:latin typeface="Agency FB" pitchFamily="34" charset="0"/>
              </a:rPr>
              <a:t>- his wife protected marriage(Hera)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Neptune</a:t>
            </a:r>
            <a:r>
              <a:rPr lang="en-US" sz="2800" dirty="0" smtClean="0">
                <a:latin typeface="Agency FB" pitchFamily="34" charset="0"/>
              </a:rPr>
              <a:t>- God of the sea.(Poseidon)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Mars</a:t>
            </a:r>
            <a:r>
              <a:rPr lang="en-US" sz="2800" dirty="0" smtClean="0">
                <a:latin typeface="Agency FB" pitchFamily="34" charset="0"/>
              </a:rPr>
              <a:t>- the God of War(Ares)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>
                <a:solidFill>
                  <a:srgbClr val="3313D1"/>
                </a:solidFill>
                <a:latin typeface="Agency FB" pitchFamily="34" charset="0"/>
              </a:rPr>
              <a:t>Questions: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ltGray">
          <a:xfrm>
            <a:off x="381000" y="533400"/>
            <a:ext cx="441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latin typeface="Agency FB" pitchFamily="34" charset="0"/>
              </a:rPr>
              <a:t>What are the most notable geographic features of Italy?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latin typeface="Agency FB" pitchFamily="34" charset="0"/>
              </a:rPr>
              <a:t>How safe do you think Italy is from invasions?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latin typeface="Agency FB" pitchFamily="34" charset="0"/>
              </a:rPr>
              <a:t>How might Italy’s geographic position have contributed to its ability to expand into the Mediterranean?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3200" dirty="0"/>
          </a:p>
        </p:txBody>
      </p:sp>
      <p:pic>
        <p:nvPicPr>
          <p:cNvPr id="6" name="Picture 9" descr="italy_powers_800_600_b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"/>
            <a:ext cx="4419600" cy="68579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4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4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gency FB" pitchFamily="34" charset="0"/>
              </a:rPr>
              <a:t>Roman Expansion and Wars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2800"/>
            <a:ext cx="75438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Agency FB" pitchFamily="34" charset="0"/>
              </a:rPr>
              <a:t>Info on army: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Agency FB" pitchFamily="34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  <a:latin typeface="Agency FB" pitchFamily="34" charset="0"/>
              </a:rPr>
              <a:t>Efficient and well-disciplined.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en-US" sz="2400" b="1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  <a:latin typeface="Agency FB" pitchFamily="34" charset="0"/>
              </a:rPr>
              <a:t>Roman legion -  5,000 men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  <a:latin typeface="Agency FB" pitchFamily="34" charset="0"/>
              </a:rPr>
              <a:t>Loyal, courageous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  <a:latin typeface="Agency FB" pitchFamily="34" charset="0"/>
              </a:rPr>
              <a:t>Mixture of praise and punishment: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  <a:latin typeface="Agency FB" pitchFamily="34" charset="0"/>
              </a:rPr>
              <a:t>Unit that fled a battle faced decimation (1 in 10 put to death)</a:t>
            </a:r>
          </a:p>
        </p:txBody>
      </p:sp>
      <p:pic>
        <p:nvPicPr>
          <p:cNvPr id="15364" name="Picture 8" descr="RomanAr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gency FB" pitchFamily="34" charset="0"/>
              </a:rPr>
              <a:t>Conquering Lands and People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buFont typeface="+mj-lt"/>
              <a:buAutoNum type="romanUcPeriod"/>
            </a:pP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Profess loyalty to Rome.</a:t>
            </a:r>
          </a:p>
          <a:p>
            <a:pPr marL="571500" indent="-571500" eaLnBrk="1" hangingPunct="1">
              <a:buFont typeface="+mj-lt"/>
              <a:buAutoNum type="romanUcPeriod"/>
            </a:pP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Pay taxes and supply soldiers.</a:t>
            </a:r>
          </a:p>
          <a:p>
            <a:pPr marL="1028700" lvl="1" indent="-571500" eaLnBrk="1" hangingPunct="1">
              <a:buFont typeface="+mj-lt"/>
              <a:buAutoNum type="romanUcPeriod"/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Some chose citizenship.</a:t>
            </a:r>
          </a:p>
          <a:p>
            <a:pPr marL="1028700" lvl="1" indent="-571500" eaLnBrk="1" hangingPunct="1">
              <a:buFont typeface="+mj-lt"/>
              <a:buAutoNum type="romanUcPeriod"/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Soldiers occupied and posted in foreign lands.</a:t>
            </a:r>
          </a:p>
          <a:p>
            <a:pPr marL="1028700" lvl="1" indent="-571500" eaLnBrk="1" hangingPunct="1">
              <a:buFont typeface="+mj-lt"/>
              <a:buAutoNum type="romanUcPeriod"/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Built roads to link provinces.</a:t>
            </a:r>
          </a:p>
          <a:p>
            <a:pPr marL="1028700" lvl="1" indent="-571500" eaLnBrk="1" hangingPunct="1">
              <a:buFont typeface="+mj-lt"/>
              <a:buAutoNum type="romanUcPeriod"/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Locals began to adopt Roman language, customs and beliefs.</a:t>
            </a:r>
          </a:p>
        </p:txBody>
      </p:sp>
      <p:pic>
        <p:nvPicPr>
          <p:cNvPr id="118788" name="Picture 4" descr="MCj014932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19526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447 -0.12694 C -0.67743 -0.10914 -0.58038 -0.0911 -0.50312 -0.08023 C -0.42586 -0.06937 -0.32517 -0.15815 -0.31111 -0.06127 C -0.29722 0.0356 -0.47256 0.49225 -0.41892 0.50104 C -0.36527 0.50982 -0.05868 0.07491 0.01112 -0.00856 C 0.08091 -0.09203 0.00192 -0.00139 5.55556E-6 -1.09827E-6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The Roman World Takes Shape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rom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THE PUNIC WARS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ALL TWO OF THEM.</a:t>
            </a:r>
          </a:p>
          <a:p>
            <a:r>
              <a:rPr lang="en-US" dirty="0" smtClean="0">
                <a:latin typeface="Agency FB" pitchFamily="34" charset="0"/>
              </a:rPr>
              <a:t>ACTUALLY THERE WERE THREE BUT THE THIRD WAS MORE LIKE A FOOD FIGHT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rome and carthage ma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096000" y="4267200"/>
            <a:ext cx="2590800" cy="25638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Dispute over control of Sicily and trade routes in the western Mediterranean brought Rome into conflict with the powerful North African city-state of Carthage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3352800" y="3962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57600" y="4038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 Carthage</a:t>
            </a:r>
            <a:r>
              <a:rPr lang="en-US" dirty="0"/>
              <a:t> 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 flipV="1">
            <a:off x="3505200" y="4038600"/>
            <a:ext cx="3048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114800" y="4953000"/>
            <a:ext cx="1600200" cy="17399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Carthage had been founded as Phoenician colony 500 years earlier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38200" y="5334000"/>
            <a:ext cx="2590800" cy="10541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Result was the three Punic Wars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264-146 BC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9" grpId="0" animBg="1"/>
      <p:bldP spid="20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gency FB" pitchFamily="34" charset="0"/>
              </a:rPr>
              <a:t>FIRST PUNIC WAR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89916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gency FB" pitchFamily="34" charset="0"/>
              </a:rPr>
              <a:t>Primarily </a:t>
            </a:r>
            <a:r>
              <a:rPr lang="en-US" dirty="0">
                <a:solidFill>
                  <a:srgbClr val="FFFF00"/>
                </a:solidFill>
                <a:latin typeface="Agency FB" pitchFamily="34" charset="0"/>
              </a:rPr>
              <a:t>a naval war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latin typeface="Agency FB" pitchFamily="34" charset="0"/>
              </a:rPr>
              <a:t>Tactics: </a:t>
            </a:r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maneuver ship to ram and sink enemy</a:t>
            </a:r>
          </a:p>
          <a:p>
            <a:pPr lvl="2">
              <a:lnSpc>
                <a:spcPct val="80000"/>
              </a:lnSpc>
            </a:pPr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Carthage: very good, experienced naval power</a:t>
            </a:r>
          </a:p>
          <a:p>
            <a:pPr lvl="2">
              <a:lnSpc>
                <a:spcPct val="80000"/>
              </a:lnSpc>
            </a:pPr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Rome: small navy, little experience</a:t>
            </a:r>
          </a:p>
          <a:p>
            <a:pPr lvl="3">
              <a:lnSpc>
                <a:spcPct val="80000"/>
              </a:lnSpc>
            </a:pPr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Defeated repeatedly by Carthaginian navy</a:t>
            </a:r>
          </a:p>
        </p:txBody>
      </p:sp>
      <p:pic>
        <p:nvPicPr>
          <p:cNvPr id="4102" name="Picture 6" descr="carthage-shi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3294063"/>
            <a:ext cx="5334000" cy="3424237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gency FB" pitchFamily="34" charset="0"/>
              </a:rPr>
              <a:t>ROME WINS THE FIRST ONE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8915400" cy="3429000"/>
          </a:xfrm>
        </p:spPr>
        <p:txBody>
          <a:bodyPr/>
          <a:lstStyle/>
          <a:p>
            <a:pPr marL="571500" indent="-571500">
              <a:lnSpc>
                <a:spcPct val="70000"/>
              </a:lnSpc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Rome would not surrender</a:t>
            </a:r>
          </a:p>
          <a:p>
            <a:pPr lvl="1">
              <a:lnSpc>
                <a:spcPct val="70000"/>
              </a:lnSpc>
            </a:pPr>
            <a:r>
              <a:rPr lang="en-US" dirty="0">
                <a:latin typeface="Agency FB" pitchFamily="34" charset="0"/>
              </a:rPr>
              <a:t>Finally </a:t>
            </a:r>
            <a:r>
              <a:rPr lang="en-US" dirty="0">
                <a:solidFill>
                  <a:srgbClr val="FFFF00"/>
                </a:solidFill>
                <a:latin typeface="Agency FB" pitchFamily="34" charset="0"/>
              </a:rPr>
              <a:t>turned tables on Carthage by changing rules of naval warfare</a:t>
            </a: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Equipped ships with huge hooks and </a:t>
            </a: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Stationed soldiers on ships</a:t>
            </a: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Would hook enemy ship, pull nearby, board it with soldiers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00"/>
                </a:solidFill>
                <a:latin typeface="Agency FB" pitchFamily="34" charset="0"/>
              </a:rPr>
              <a:t>Converted naval warfare into mini-land battles</a:t>
            </a: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Something Rome was very good at</a:t>
            </a: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Won First Punic War as a result</a:t>
            </a:r>
          </a:p>
        </p:txBody>
      </p:sp>
      <p:pic>
        <p:nvPicPr>
          <p:cNvPr id="6155" name="Picture 11" descr="roman trirem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4038600"/>
            <a:ext cx="3886200" cy="2695575"/>
          </a:xfrm>
          <a:noFill/>
          <a:ln/>
        </p:spPr>
      </p:pic>
      <p:pic>
        <p:nvPicPr>
          <p:cNvPr id="6160" name="Picture 16" descr="trir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2305050" cy="1295400"/>
          </a:xfrm>
          <a:prstGeom prst="rect">
            <a:avLst/>
          </a:prstGeom>
          <a:noFill/>
        </p:spPr>
      </p:pic>
      <p:pic>
        <p:nvPicPr>
          <p:cNvPr id="6162" name="Picture 18" descr="roman_carthaginian_warfare_navy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184650"/>
            <a:ext cx="2514600" cy="248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That Ever Did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0" descr="hanni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gency FB" pitchFamily="34" charset="0"/>
              </a:rPr>
              <a:t>SECOND PUNIC WAR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029200" cy="56388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err="1">
                <a:latin typeface="Agency FB" pitchFamily="34" charset="0"/>
              </a:rPr>
              <a:t>Carthagian</a:t>
            </a:r>
            <a:r>
              <a:rPr lang="en-US" sz="2800" dirty="0">
                <a:latin typeface="Agency FB" pitchFamily="34" charset="0"/>
              </a:rPr>
              <a:t> general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Hannibal surprises Romans,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leads army from Spain, through southern France and the Alps,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invades Italy from the north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Defeats Roman armies sent to stop him several times but hesitates to attack Rome itself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Too well fortified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Settles instead on war of attrition in hope of destroying Roman economic base</a:t>
            </a:r>
          </a:p>
        </p:txBody>
      </p:sp>
      <p:pic>
        <p:nvPicPr>
          <p:cNvPr id="10248" name="Picture 8" descr="hanniba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295400"/>
            <a:ext cx="4027488" cy="5410200"/>
          </a:xfrm>
          <a:noFill/>
          <a:ln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66800" y="6096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99FF33"/>
                </a:solidFill>
                <a:latin typeface="Arial Narrow" pitchFamily="34" charset="0"/>
              </a:rPr>
              <a:t>"Hannibal ad portas"</a:t>
            </a:r>
            <a:r>
              <a:rPr lang="en-US" sz="2800" b="1">
                <a:solidFill>
                  <a:srgbClr val="99FF33"/>
                </a:solidFill>
                <a:latin typeface="Arial Narrow" pitchFamily="34" charset="0"/>
              </a:rPr>
              <a:t> (“Hannibal is at the Gates!”)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70" name="Text Box 314"/>
          <p:cNvSpPr txBox="1">
            <a:spLocks noChangeArrowheads="1"/>
          </p:cNvSpPr>
          <p:nvPr/>
        </p:nvSpPr>
        <p:spPr bwMode="auto">
          <a:xfrm>
            <a:off x="152400" y="152400"/>
            <a:ext cx="88392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gency FB" pitchFamily="34" charset="0"/>
              </a:rPr>
              <a:t>Hannibal Barca (247-183 BC)</a:t>
            </a:r>
            <a:r>
              <a:rPr lang="en-US" sz="2800" dirty="0">
                <a:latin typeface="Agency FB" pitchFamily="34" charset="0"/>
              </a:rPr>
              <a:t> 					*Carthaginian </a:t>
            </a:r>
            <a:r>
              <a:rPr lang="en-US" sz="2800" dirty="0" smtClean="0">
                <a:latin typeface="Agency FB" pitchFamily="34" charset="0"/>
              </a:rPr>
              <a:t>general*Brilliant </a:t>
            </a:r>
            <a:r>
              <a:rPr lang="en-US" sz="2800" dirty="0">
                <a:latin typeface="Agency FB" pitchFamily="34" charset="0"/>
              </a:rPr>
              <a:t>strategist				</a:t>
            </a:r>
            <a:r>
              <a:rPr lang="en-US" sz="2800" dirty="0" smtClean="0">
                <a:latin typeface="Agency FB" pitchFamily="34" charset="0"/>
              </a:rPr>
              <a:t>*</a:t>
            </a:r>
            <a:r>
              <a:rPr lang="en-US" sz="2800" dirty="0">
                <a:latin typeface="Agency FB" pitchFamily="34" charset="0"/>
              </a:rPr>
              <a:t>Developed tactics of outflanking and surrounding the 	  	  </a:t>
            </a:r>
            <a:r>
              <a:rPr lang="en-US" sz="2800" dirty="0" smtClean="0">
                <a:latin typeface="Agency FB" pitchFamily="34" charset="0"/>
              </a:rPr>
              <a:t>	</a:t>
            </a:r>
            <a:r>
              <a:rPr lang="en-US" sz="2800" dirty="0" smtClean="0">
                <a:latin typeface="Agency FB" pitchFamily="34" charset="0"/>
              </a:rPr>
              <a:t>enemy </a:t>
            </a:r>
            <a:r>
              <a:rPr lang="en-US" sz="2800" dirty="0">
                <a:latin typeface="Agency FB" pitchFamily="34" charset="0"/>
              </a:rPr>
              <a:t>with the combined forces of infantry and cavalry</a:t>
            </a:r>
          </a:p>
        </p:txBody>
      </p:sp>
      <p:sp>
        <p:nvSpPr>
          <p:cNvPr id="70971" name="Text Box 315"/>
          <p:cNvSpPr txBox="1">
            <a:spLocks noChangeArrowheads="1"/>
          </p:cNvSpPr>
          <p:nvPr/>
        </p:nvSpPr>
        <p:spPr bwMode="auto">
          <a:xfrm>
            <a:off x="152400" y="2209800"/>
            <a:ext cx="8763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gency FB" pitchFamily="34" charset="0"/>
              </a:rPr>
              <a:t>As a boy of 9, begged his father, Hamilcar Barca, to take him on the campaign in </a:t>
            </a:r>
            <a:r>
              <a:rPr lang="en-US" sz="2800" dirty="0" smtClean="0">
                <a:latin typeface="Agency FB" pitchFamily="34" charset="0"/>
              </a:rPr>
              <a:t>Spain.</a:t>
            </a:r>
            <a:endParaRPr lang="en-US" sz="2800" dirty="0" smtClean="0">
              <a:latin typeface="Agency FB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latin typeface="Agency FB" pitchFamily="34" charset="0"/>
              </a:rPr>
              <a:t>Hamilcar</a:t>
            </a:r>
            <a:r>
              <a:rPr lang="en-US" sz="2800" dirty="0">
                <a:latin typeface="Agency FB" pitchFamily="34" charset="0"/>
              </a:rPr>
              <a:t>, made him solemnly swear eternal hatred of Rome. </a:t>
            </a:r>
          </a:p>
        </p:txBody>
      </p:sp>
      <p:sp>
        <p:nvSpPr>
          <p:cNvPr id="70972" name="Text Box 316"/>
          <p:cNvSpPr txBox="1">
            <a:spLocks noChangeArrowheads="1"/>
          </p:cNvSpPr>
          <p:nvPr/>
        </p:nvSpPr>
        <p:spPr bwMode="auto">
          <a:xfrm>
            <a:off x="152400" y="3733800"/>
            <a:ext cx="8610600" cy="29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gency FB" pitchFamily="34" charset="0"/>
              </a:rPr>
              <a:t>Livy’s portrait of Hannibal's physique and character at this time:</a:t>
            </a:r>
            <a:r>
              <a:rPr lang="en-US" sz="2800" dirty="0">
                <a:latin typeface="Arial Narrow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3200" i="1" dirty="0">
                <a:latin typeface="Agency FB" pitchFamily="34" charset="0"/>
              </a:rPr>
              <a:t>“…to the old soldiers he seemed a Hamilcar reborn, as he possessed the lively expression and penetrating eyes of his father; the younger men were won over by his bravery, endurance, simplicity of life, and willingness to share all hardships with his troops.”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1" name="Picture 11" descr="hanni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3200400"/>
          </a:xfrm>
          <a:prstGeom prst="rect">
            <a:avLst/>
          </a:prstGeom>
          <a:noFill/>
        </p:spPr>
      </p:pic>
      <p:pic>
        <p:nvPicPr>
          <p:cNvPr id="66573" name="Picture 13" descr="hanniba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3200400"/>
          </a:xfrm>
          <a:prstGeom prst="rect">
            <a:avLst/>
          </a:prstGeom>
          <a:noFill/>
        </p:spPr>
      </p:pic>
      <p:pic>
        <p:nvPicPr>
          <p:cNvPr id="66575" name="Picture 15" descr="enemiesrome_gallery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90875"/>
            <a:ext cx="4191000" cy="3667125"/>
          </a:xfrm>
          <a:prstGeom prst="rect">
            <a:avLst/>
          </a:prstGeom>
          <a:noFill/>
        </p:spPr>
      </p:pic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4876800" y="4024313"/>
            <a:ext cx="4114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i="1" dirty="0">
                <a:latin typeface="Arial Narrow" pitchFamily="34" charset="0"/>
              </a:rPr>
              <a:t>"I swear that so soon as age will permit . . . I will use fire and steel to arrest the destiny of Rome."</a:t>
            </a:r>
            <a:r>
              <a:rPr lang="en-US" sz="2000" b="1" i="1" dirty="0">
                <a:latin typeface="Arial Narrow" pitchFamily="34" charset="0"/>
              </a:rPr>
              <a:t>    	~~Childhood Hannibal Quote</a:t>
            </a:r>
            <a:r>
              <a:rPr lang="en-US" sz="2000" dirty="0">
                <a:latin typeface="Arial Narrow" pitchFamily="34" charset="0"/>
              </a:rPr>
              <a:t> 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5181600" y="59436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Born about 247 - Died 183BC</a:t>
            </a:r>
            <a:r>
              <a:rPr lang="en-US"/>
              <a:t> </a:t>
            </a:r>
          </a:p>
        </p:txBody>
      </p:sp>
      <p:sp>
        <p:nvSpPr>
          <p:cNvPr id="66580" name="Rectangle 20">
            <a:hlinkClick r:id="rId5"/>
          </p:cNvPr>
          <p:cNvSpPr>
            <a:spLocks noChangeArrowheads="1"/>
          </p:cNvSpPr>
          <p:nvPr/>
        </p:nvSpPr>
        <p:spPr bwMode="auto">
          <a:xfrm>
            <a:off x="4953000" y="3375025"/>
            <a:ext cx="3532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 Narrow" pitchFamily="34" charset="0"/>
              </a:rPr>
              <a:t>Hannibal-the-Conqueror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gency FB" pitchFamily="34" charset="0"/>
              </a:rPr>
              <a:t>Spain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Hannibal, </a:t>
            </a:r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commander in chief @ 26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Consolidated Carthaginian power in Spain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219 he besieged </a:t>
            </a:r>
            <a:r>
              <a:rPr lang="en-US" sz="3600" dirty="0" err="1" smtClean="0">
                <a:solidFill>
                  <a:srgbClr val="FFFF00"/>
                </a:solidFill>
                <a:latin typeface="Agency FB" pitchFamily="34" charset="0"/>
              </a:rPr>
              <a:t>Saguntum</a:t>
            </a:r>
            <a:r>
              <a:rPr lang="en-US" sz="3600" dirty="0" smtClean="0">
                <a:solidFill>
                  <a:srgbClr val="FFFF00"/>
                </a:solidFill>
                <a:latin typeface="Agency FB" pitchFamily="34" charset="0"/>
              </a:rPr>
              <a:t>,</a:t>
            </a:r>
            <a:r>
              <a:rPr lang="en-US" sz="3600" dirty="0" smtClean="0">
                <a:latin typeface="Agency FB" pitchFamily="34" charset="0"/>
              </a:rPr>
              <a:t> a city  </a:t>
            </a:r>
            <a:r>
              <a:rPr lang="en-US" sz="3600" dirty="0">
                <a:latin typeface="Agency FB" pitchFamily="34" charset="0"/>
              </a:rPr>
              <a:t>			</a:t>
            </a:r>
            <a:r>
              <a:rPr lang="en-US" sz="3600" dirty="0" smtClean="0">
                <a:latin typeface="Agency FB" pitchFamily="34" charset="0"/>
              </a:rPr>
              <a:t> </a:t>
            </a:r>
            <a:r>
              <a:rPr lang="en-US" sz="3200" dirty="0" smtClean="0">
                <a:latin typeface="Agency FB" pitchFamily="34" charset="0"/>
              </a:rPr>
              <a:t>south </a:t>
            </a:r>
            <a:r>
              <a:rPr lang="en-US" sz="3200" dirty="0">
                <a:latin typeface="Agency FB" pitchFamily="34" charset="0"/>
              </a:rPr>
              <a:t>of the Iberus River (Ebro) – and </a:t>
            </a:r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ally of Rome</a:t>
            </a:r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Iberus River line-of-demarcation between 		</a:t>
            </a:r>
            <a:r>
              <a:rPr lang="en-US" sz="3600" dirty="0" smtClean="0">
                <a:latin typeface="Agency FB" pitchFamily="34" charset="0"/>
              </a:rPr>
              <a:t>             </a:t>
            </a:r>
            <a:r>
              <a:rPr lang="en-US" sz="3200" dirty="0" smtClean="0">
                <a:latin typeface="Agency FB" pitchFamily="34" charset="0"/>
              </a:rPr>
              <a:t>Roman </a:t>
            </a:r>
            <a:r>
              <a:rPr lang="en-US" sz="3200" dirty="0">
                <a:latin typeface="Agency FB" pitchFamily="34" charset="0"/>
              </a:rPr>
              <a:t>and Carthaginian spheres of influence</a:t>
            </a:r>
            <a:r>
              <a:rPr lang="en-US" sz="3600" dirty="0">
                <a:latin typeface="Agency FB" pitchFamily="34" charset="0"/>
              </a:rPr>
              <a:t>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Blockade of </a:t>
            </a:r>
            <a:r>
              <a:rPr lang="en-US" sz="3600" dirty="0" err="1">
                <a:latin typeface="Agency FB" pitchFamily="34" charset="0"/>
              </a:rPr>
              <a:t>Saguntum</a:t>
            </a:r>
            <a:r>
              <a:rPr lang="en-US" sz="3600" dirty="0">
                <a:latin typeface="Agency FB" pitchFamily="34" charset="0"/>
              </a:rPr>
              <a:t>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8-month siege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Declaration of war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90500" y="0"/>
            <a:ext cx="8763000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latin typeface="Agency FB" pitchFamily="34" charset="0"/>
              </a:rPr>
              <a:t>Alps</a:t>
            </a: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Hannibal conceived of an invasion of Italy from the north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endParaRPr lang="en-US" sz="14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Wanted them crushed on own turf—counted on disaffected allies </a:t>
            </a:r>
          </a:p>
          <a:p>
            <a:pPr marL="285750" indent="-285750">
              <a:lnSpc>
                <a:spcPct val="90000"/>
              </a:lnSpc>
              <a:buFont typeface="+mj-lt"/>
              <a:buAutoNum type="romanUcPeriod"/>
            </a:pPr>
            <a:endParaRPr lang="en-US" sz="12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Crossed the Iberus-bloody battles with Spanish tribes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endParaRPr lang="en-US" sz="16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Marched with about 40,000 men across the Pyrenees 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endParaRPr lang="en-US" sz="16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In Gaul, quick progress to Rhone River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endParaRPr lang="en-US" sz="16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Transported army &amp; war elephants across the river</a:t>
            </a:r>
          </a:p>
        </p:txBody>
      </p:sp>
      <p:pic>
        <p:nvPicPr>
          <p:cNvPr id="74757" name="Picture 5" descr="hanni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76962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Roman civilization Arises in Italy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Italy is a peninsula that is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centrally located in the Mediterranean sea.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Italy was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much easier to unify than Greece.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mountains were less rugged.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fertile plains of the north and west supported a growing population.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Latins migrate into Italy around 800 B.C.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Agency FB" pitchFamily="34" charset="0"/>
              </a:rPr>
              <a:t>15 days marched through rugged mountain passes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Agency FB" pitchFamily="34" charset="0"/>
              </a:rPr>
              <a:t>Enormous army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Agency FB" pitchFamily="34" charset="0"/>
              </a:rPr>
              <a:t>Diverse origin and </a:t>
            </a:r>
            <a:r>
              <a:rPr lang="en-US" sz="3200" dirty="0" smtClean="0">
                <a:latin typeface="Agency FB" pitchFamily="34" charset="0"/>
              </a:rPr>
              <a:t>language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40,000 Warriors from many different nations</a:t>
            </a:r>
            <a:endParaRPr lang="en-US" sz="2800" dirty="0">
              <a:solidFill>
                <a:srgbClr val="FFFF00"/>
              </a:solidFill>
              <a:latin typeface="Agency FB" pitchFamily="34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38 war elephants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enemy attacks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landslides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early autumn snow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Agency FB" pitchFamily="34" charset="0"/>
              </a:rPr>
              <a:t>Heroic feat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Agency FB" pitchFamily="34" charset="0"/>
              </a:rPr>
              <a:t>Captured the imagination of historians and poets alike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anniba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28600" y="144463"/>
            <a:ext cx="8686800" cy="66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When Hannibal reached the Po Valley				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army was reduced to half its former size 				most of his war elephants were lost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Met the army of </a:t>
            </a:r>
            <a:r>
              <a:rPr lang="en-US" sz="3200" dirty="0" err="1">
                <a:latin typeface="Agency FB" pitchFamily="34" charset="0"/>
              </a:rPr>
              <a:t>Publius</a:t>
            </a:r>
            <a:r>
              <a:rPr lang="en-US" sz="3200" dirty="0">
                <a:latin typeface="Agency FB" pitchFamily="34" charset="0"/>
              </a:rPr>
              <a:t> Scipio at the </a:t>
            </a:r>
            <a:r>
              <a:rPr lang="en-US" sz="3200" dirty="0" err="1">
                <a:latin typeface="Agency FB" pitchFamily="34" charset="0"/>
              </a:rPr>
              <a:t>Ticinus</a:t>
            </a:r>
            <a:r>
              <a:rPr lang="en-US" sz="3200" dirty="0">
                <a:latin typeface="Agency FB" pitchFamily="34" charset="0"/>
              </a:rPr>
              <a:t> River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Hannibal's </a:t>
            </a:r>
            <a:r>
              <a:rPr lang="en-US" sz="3200" dirty="0" err="1">
                <a:latin typeface="Agency FB" pitchFamily="34" charset="0"/>
              </a:rPr>
              <a:t>Numidian</a:t>
            </a:r>
            <a:r>
              <a:rPr lang="en-US" sz="3200" dirty="0">
                <a:latin typeface="Agency FB" pitchFamily="34" charset="0"/>
              </a:rPr>
              <a:t> cavalry won decisive victory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Scipio seriously wounded, withdrew to the </a:t>
            </a:r>
            <a:r>
              <a:rPr lang="en-US" sz="3200" dirty="0" err="1">
                <a:latin typeface="Agency FB" pitchFamily="34" charset="0"/>
              </a:rPr>
              <a:t>Trebia</a:t>
            </a:r>
            <a:r>
              <a:rPr lang="en-US" sz="3200" dirty="0">
                <a:latin typeface="Agency FB" pitchFamily="34" charset="0"/>
              </a:rPr>
              <a:t> River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Consular army of Titus </a:t>
            </a:r>
            <a:r>
              <a:rPr lang="en-US" sz="3200" dirty="0" err="1">
                <a:latin typeface="Agency FB" pitchFamily="34" charset="0"/>
              </a:rPr>
              <a:t>Sèmpronius</a:t>
            </a:r>
            <a:r>
              <a:rPr lang="en-US" sz="3200" dirty="0">
                <a:latin typeface="Agency FB" pitchFamily="34" charset="0"/>
              </a:rPr>
              <a:t> </a:t>
            </a:r>
            <a:r>
              <a:rPr lang="en-US" sz="3200" dirty="0" err="1">
                <a:latin typeface="Agency FB" pitchFamily="34" charset="0"/>
              </a:rPr>
              <a:t>Longus</a:t>
            </a:r>
            <a:r>
              <a:rPr lang="en-US" sz="3200" dirty="0">
                <a:latin typeface="Agency FB" pitchFamily="34" charset="0"/>
              </a:rPr>
              <a:t>, recalled by Senate from Sicily to join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Tactics of ambush &amp; outflanking vs. enemy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Hannibal defeated combined armies of Romans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latin typeface="Agency FB" pitchFamily="34" charset="0"/>
              </a:rPr>
              <a:t>Caused loss of ~20,000 Roman soldiers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42900" y="228600"/>
            <a:ext cx="8458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gency FB" pitchFamily="34" charset="0"/>
              </a:rPr>
              <a:t>Italy</a:t>
            </a:r>
          </a:p>
          <a:p>
            <a:endParaRPr lang="en-US" sz="3600" dirty="0">
              <a:solidFill>
                <a:srgbClr val="FFFF00"/>
              </a:solidFill>
              <a:latin typeface="Agency FB" pitchFamily="34" charset="0"/>
            </a:endParaRP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Spent winter in Po Valley</a:t>
            </a: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Gained many recruits among the </a:t>
            </a:r>
            <a:r>
              <a:rPr lang="en-US" sz="3600" dirty="0" err="1">
                <a:latin typeface="Agency FB" pitchFamily="34" charset="0"/>
              </a:rPr>
              <a:t>Gauls</a:t>
            </a:r>
            <a:r>
              <a:rPr lang="en-US" sz="3600" dirty="0">
                <a:latin typeface="Agency FB" pitchFamily="34" charset="0"/>
              </a:rPr>
              <a:t> &amp; others</a:t>
            </a: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Crossed Apennines in spring of 217. </a:t>
            </a: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Ravaged Etruria </a:t>
            </a: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Provoked pursuit of new consul Gaius Flaminius </a:t>
            </a: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Rushed down from ambush on opposing hills</a:t>
            </a: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Hannibal's troops annihilated almost entire army</a:t>
            </a:r>
          </a:p>
          <a:p>
            <a:pPr>
              <a:buFontTx/>
              <a:buChar char="•"/>
            </a:pPr>
            <a:r>
              <a:rPr lang="en-US" sz="3600" dirty="0">
                <a:latin typeface="Agency FB" pitchFamily="34" charset="0"/>
              </a:rPr>
              <a:t>Intercepted &amp; destroyed cavalry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Z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54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>
                <a:latin typeface="Agency FB" pitchFamily="34" charset="0"/>
              </a:rPr>
              <a:t>Hannibal marched to </a:t>
            </a:r>
            <a:r>
              <a:rPr lang="en-US" sz="3600" dirty="0" err="1">
                <a:latin typeface="Agency FB" pitchFamily="34" charset="0"/>
              </a:rPr>
              <a:t>Picenum</a:t>
            </a:r>
            <a:r>
              <a:rPr lang="en-US" sz="3600" dirty="0">
                <a:latin typeface="Agency FB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>
                <a:latin typeface="Agency FB" pitchFamily="34" charset="0"/>
              </a:rPr>
              <a:t>Granted troops rest in hopes that Italian allies would defect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>
                <a:latin typeface="Agency FB" pitchFamily="34" charset="0"/>
              </a:rPr>
              <a:t>Continued to ravage Apulia &amp; Campania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>
                <a:latin typeface="Agency FB" pitchFamily="34" charset="0"/>
              </a:rPr>
              <a:t>Following year, new consuls, new aggressive war policy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>
                <a:latin typeface="Agency FB" pitchFamily="34" charset="0"/>
              </a:rPr>
              <a:t>Hannibal beat the Romans in the worst defeat they had ever suffered: Cannae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>
                <a:latin typeface="Agency FB" pitchFamily="34" charset="0"/>
              </a:rPr>
              <a:t>Strategy of outflanking the enemy again brought victory to the Carthaginians over superior numbers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4000" dirty="0">
                <a:latin typeface="Agency FB" pitchFamily="34" charset="0"/>
              </a:rPr>
              <a:t>Capua &amp; many other cities in S. Italy revolted </a:t>
            </a:r>
            <a:r>
              <a:rPr lang="en-US" sz="4000" dirty="0" err="1">
                <a:latin typeface="Agency FB" pitchFamily="34" charset="0"/>
              </a:rPr>
              <a:t>vs</a:t>
            </a:r>
            <a:r>
              <a:rPr lang="en-US" sz="4000" dirty="0">
                <a:latin typeface="Agency FB" pitchFamily="34" charset="0"/>
              </a:rPr>
              <a:t> Rome </a:t>
            </a:r>
          </a:p>
          <a:p>
            <a:pPr marL="857250" indent="-85725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4000" dirty="0">
                <a:latin typeface="Agency FB" pitchFamily="34" charset="0"/>
              </a:rPr>
              <a:t>Weakened forces prevented taking full advantage </a:t>
            </a:r>
          </a:p>
          <a:p>
            <a:pPr marL="857250" indent="-85725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4000" dirty="0">
                <a:latin typeface="Agency FB" pitchFamily="34" charset="0"/>
              </a:rPr>
              <a:t>Changed from offensive to a defensive policy </a:t>
            </a:r>
          </a:p>
          <a:p>
            <a:pPr marL="857250" indent="-85725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4000" dirty="0">
                <a:latin typeface="Agency FB" pitchFamily="34" charset="0"/>
              </a:rPr>
              <a:t>Carthage </a:t>
            </a:r>
            <a:r>
              <a:rPr lang="en-US" sz="4000" dirty="0" err="1">
                <a:latin typeface="Agency FB" pitchFamily="34" charset="0"/>
              </a:rPr>
              <a:t>gov’t</a:t>
            </a:r>
            <a:r>
              <a:rPr lang="en-US" sz="4000" dirty="0">
                <a:latin typeface="Agency FB" pitchFamily="34" charset="0"/>
              </a:rPr>
              <a:t> refused to send adequate reinforcements</a:t>
            </a:r>
          </a:p>
          <a:p>
            <a:pPr marL="857250" indent="-85725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4000" dirty="0">
                <a:latin typeface="Agency FB" pitchFamily="34" charset="0"/>
              </a:rPr>
              <a:t>Captured Tarentum &amp; Bruttium…but</a:t>
            </a:r>
          </a:p>
          <a:p>
            <a:pPr marL="857250" indent="-85725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4000" dirty="0">
                <a:latin typeface="Agency FB" pitchFamily="34" charset="0"/>
              </a:rPr>
              <a:t>Gradually lost ground </a:t>
            </a:r>
            <a:r>
              <a:rPr lang="en-US" sz="4000" dirty="0" err="1">
                <a:latin typeface="Agency FB" pitchFamily="34" charset="0"/>
              </a:rPr>
              <a:t>vs</a:t>
            </a:r>
            <a:r>
              <a:rPr lang="en-US" sz="4000" dirty="0">
                <a:latin typeface="Agency FB" pitchFamily="34" charset="0"/>
              </a:rPr>
              <a:t> superior Roman numbers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66700" y="96838"/>
            <a:ext cx="8877300" cy="62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Negotiations with Philip V of Macedon </a:t>
            </a:r>
          </a:p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Small band </a:t>
            </a:r>
            <a:r>
              <a:rPr lang="en-US" sz="2800" dirty="0" err="1">
                <a:latin typeface="Agency FB" pitchFamily="34" charset="0"/>
              </a:rPr>
              <a:t>Numidian</a:t>
            </a:r>
            <a:r>
              <a:rPr lang="en-US" sz="2800" dirty="0">
                <a:latin typeface="Agency FB" pitchFamily="34" charset="0"/>
              </a:rPr>
              <a:t> cavalry sent from Carthage--weak </a:t>
            </a:r>
          </a:p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211, Hannibal marched on Rome</a:t>
            </a:r>
          </a:p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Pitched camp </a:t>
            </a:r>
            <a:r>
              <a:rPr lang="en-US" sz="2800" dirty="0" err="1">
                <a:latin typeface="Agency FB" pitchFamily="34" charset="0"/>
              </a:rPr>
              <a:t>Anio</a:t>
            </a:r>
            <a:r>
              <a:rPr lang="en-US" sz="2800" dirty="0">
                <a:latin typeface="Agency FB" pitchFamily="34" charset="0"/>
              </a:rPr>
              <a:t> River 3-miles from Rome </a:t>
            </a:r>
          </a:p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Withdrew again 							hope brother Hasdrubal fresh troops				brother's bloody head thrown at his feet 				testimony to destruction of Hasdrubal's army Battle of the </a:t>
            </a:r>
            <a:r>
              <a:rPr lang="en-US" sz="2800" dirty="0" err="1">
                <a:latin typeface="Agency FB" pitchFamily="34" charset="0"/>
              </a:rPr>
              <a:t>Metaurus</a:t>
            </a:r>
            <a:endParaRPr lang="en-US" sz="2800" dirty="0"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Hannibal now concentrated forces in Bruttium</a:t>
            </a:r>
          </a:p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Held ground 4 more years</a:t>
            </a:r>
          </a:p>
          <a:p>
            <a:pPr marL="571500" indent="-571500">
              <a:lnSpc>
                <a:spcPct val="900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en-US" sz="2800" dirty="0">
                <a:latin typeface="Agency FB" pitchFamily="34" charset="0"/>
              </a:rPr>
              <a:t>Recalled in 203 to defend Carthage against the victorious army of </a:t>
            </a:r>
            <a:r>
              <a:rPr lang="en-US" sz="2800" dirty="0" err="1">
                <a:latin typeface="Agency FB" pitchFamily="34" charset="0"/>
              </a:rPr>
              <a:t>Publius</a:t>
            </a:r>
            <a:r>
              <a:rPr lang="en-US" sz="2800" dirty="0">
                <a:latin typeface="Agency FB" pitchFamily="34" charset="0"/>
              </a:rPr>
              <a:t> Cornelius Scipio the Elder (Scipio </a:t>
            </a:r>
            <a:r>
              <a:rPr lang="en-US" sz="2800" dirty="0" err="1">
                <a:latin typeface="Agency FB" pitchFamily="34" charset="0"/>
              </a:rPr>
              <a:t>Africanus</a:t>
            </a:r>
            <a:r>
              <a:rPr lang="en-US" sz="2800" dirty="0">
                <a:latin typeface="Agency FB" pitchFamily="34" charset="0"/>
              </a:rPr>
              <a:t> Major).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/>
            <a:r>
              <a:rPr lang="en-US" sz="3600" b="1" dirty="0">
                <a:latin typeface="Agency FB" pitchFamily="34" charset="0"/>
              </a:rPr>
              <a:t>Africa</a:t>
            </a:r>
            <a:endParaRPr lang="en-US" sz="3600" dirty="0">
              <a:latin typeface="Agency FB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Back in Carthage after </a:t>
            </a:r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16 years of victorious warfare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Hannibal defeated by Scipio </a:t>
            </a:r>
            <a:r>
              <a:rPr lang="en-US" sz="3600" dirty="0" err="1">
                <a:latin typeface="Agency FB" pitchFamily="34" charset="0"/>
              </a:rPr>
              <a:t>Africanus</a:t>
            </a:r>
            <a:endParaRPr lang="en-US" sz="3600" dirty="0">
              <a:latin typeface="Agency FB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Battle of Zama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Ironically, Hannibal victim of his own strategy: 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Scipio outflanked &amp; surrounded Carthaginians 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Aid of King </a:t>
            </a:r>
            <a:r>
              <a:rPr lang="en-US" sz="3600" dirty="0" err="1">
                <a:latin typeface="Agency FB" pitchFamily="34" charset="0"/>
              </a:rPr>
              <a:t>Masinissa's</a:t>
            </a:r>
            <a:r>
              <a:rPr lang="en-US" sz="3600" dirty="0">
                <a:latin typeface="Agency FB" pitchFamily="34" charset="0"/>
              </a:rPr>
              <a:t> </a:t>
            </a:r>
            <a:r>
              <a:rPr lang="en-US" sz="3600" dirty="0" err="1">
                <a:latin typeface="Agency FB" pitchFamily="34" charset="0"/>
              </a:rPr>
              <a:t>Numidian</a:t>
            </a:r>
            <a:r>
              <a:rPr lang="en-US" sz="3600" dirty="0">
                <a:latin typeface="Agency FB" pitchFamily="34" charset="0"/>
              </a:rPr>
              <a:t> cavalry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Hannibal escaped with a few horsemen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Rushed to Carthage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Counseled peace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gency FB" pitchFamily="34" charset="0"/>
              </a:rPr>
              <a:t>Treaty in 201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349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gency FB" pitchFamily="34" charset="0"/>
              </a:rPr>
              <a:t>ROME WINS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9600"/>
            <a:ext cx="9144000" cy="3124200"/>
          </a:xfrm>
        </p:spPr>
        <p:txBody>
          <a:bodyPr>
            <a:noAutofit/>
          </a:bodyPr>
          <a:lstStyle/>
          <a:p>
            <a:r>
              <a:rPr lang="en-US" dirty="0">
                <a:latin typeface="Agency FB" pitchFamily="34" charset="0"/>
              </a:rPr>
              <a:t>Unable to defeat Hannibal in Italy, a Roman army sailed across the Mediterranean, landed in North Africa, and headed for Carthage</a:t>
            </a:r>
          </a:p>
          <a:p>
            <a:pPr lvl="1"/>
            <a:r>
              <a:rPr lang="en-US" sz="3200" dirty="0">
                <a:latin typeface="Agency FB" pitchFamily="34" charset="0"/>
              </a:rPr>
              <a:t>Led by patrician general Scipio </a:t>
            </a:r>
            <a:r>
              <a:rPr lang="en-US" sz="3200" dirty="0" err="1">
                <a:latin typeface="Agency FB" pitchFamily="34" charset="0"/>
              </a:rPr>
              <a:t>Aemilius</a:t>
            </a:r>
            <a:r>
              <a:rPr lang="en-US" sz="3200" dirty="0">
                <a:latin typeface="Agency FB" pitchFamily="34" charset="0"/>
              </a:rPr>
              <a:t> </a:t>
            </a:r>
            <a:r>
              <a:rPr lang="en-US" sz="3200" dirty="0" err="1">
                <a:latin typeface="Agency FB" pitchFamily="34" charset="0"/>
              </a:rPr>
              <a:t>Africanus</a:t>
            </a:r>
            <a:endParaRPr lang="en-US" sz="3200" dirty="0">
              <a:latin typeface="Agency FB" pitchFamily="34" charset="0"/>
            </a:endParaRPr>
          </a:p>
          <a:p>
            <a:pPr lvl="1"/>
            <a:r>
              <a:rPr lang="en-US" sz="3200" dirty="0">
                <a:latin typeface="Agency FB" pitchFamily="34" charset="0"/>
              </a:rPr>
              <a:t>Hannibal forced to leave Italy to protect Carthage</a:t>
            </a:r>
          </a:p>
          <a:p>
            <a:pPr lvl="2"/>
            <a:r>
              <a:rPr lang="en-US" sz="3200" dirty="0">
                <a:latin typeface="Agency FB" pitchFamily="34" charset="0"/>
              </a:rPr>
              <a:t>Defeated at the Battle of Zama, fought outside the walls of Carthage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315200" y="6324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Hannibal </a:t>
            </a:r>
          </a:p>
        </p:txBody>
      </p:sp>
      <p:pic>
        <p:nvPicPr>
          <p:cNvPr id="12308" name="Picture 20" descr="hanni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763" y="3505200"/>
            <a:ext cx="3114675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Roman civilization Arises in Italy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500" dirty="0" smtClean="0">
                <a:solidFill>
                  <a:srgbClr val="FFFF00"/>
                </a:solidFill>
                <a:latin typeface="Agency FB" pitchFamily="34" charset="0"/>
              </a:rPr>
              <a:t>The Latins settled near the </a:t>
            </a:r>
          </a:p>
          <a:p>
            <a:pPr marL="571500" indent="-571500">
              <a:buNone/>
            </a:pPr>
            <a:r>
              <a:rPr lang="en-US" sz="3500" dirty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3500" dirty="0" smtClean="0">
                <a:solidFill>
                  <a:srgbClr val="FFFF00"/>
                </a:solidFill>
                <a:latin typeface="Agency FB" pitchFamily="34" charset="0"/>
              </a:rPr>
              <a:t>      Tiber River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500" dirty="0" smtClean="0">
                <a:latin typeface="Agency FB" pitchFamily="34" charset="0"/>
              </a:rPr>
              <a:t>They lived in small villages</a:t>
            </a:r>
          </a:p>
          <a:p>
            <a:pPr marL="571500" indent="-571500">
              <a:buNone/>
            </a:pPr>
            <a:r>
              <a:rPr lang="en-US" sz="3500" dirty="0">
                <a:latin typeface="Agency FB" pitchFamily="34" charset="0"/>
              </a:rPr>
              <a:t> </a:t>
            </a:r>
            <a:r>
              <a:rPr lang="en-US" sz="3500" dirty="0" smtClean="0">
                <a:latin typeface="Agency FB" pitchFamily="34" charset="0"/>
              </a:rPr>
              <a:t>      scattered </a:t>
            </a:r>
            <a:r>
              <a:rPr lang="en-US" sz="3500" dirty="0" smtClean="0">
                <a:solidFill>
                  <a:srgbClr val="FFFF00"/>
                </a:solidFill>
                <a:latin typeface="Agency FB" pitchFamily="34" charset="0"/>
              </a:rPr>
              <a:t>over 7 small hills</a:t>
            </a:r>
            <a:r>
              <a:rPr lang="en-US" sz="3500" dirty="0" smtClean="0">
                <a:latin typeface="Agency FB" pitchFamily="34" charset="0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500" dirty="0" smtClean="0">
                <a:latin typeface="Agency FB" pitchFamily="34" charset="0"/>
              </a:rPr>
              <a:t>They were herders and </a:t>
            </a:r>
          </a:p>
          <a:p>
            <a:pPr marL="571500" indent="-571500">
              <a:buNone/>
            </a:pPr>
            <a:r>
              <a:rPr lang="en-US" sz="3500" dirty="0">
                <a:latin typeface="Agency FB" pitchFamily="34" charset="0"/>
              </a:rPr>
              <a:t> </a:t>
            </a:r>
            <a:r>
              <a:rPr lang="en-US" sz="3500" dirty="0" smtClean="0">
                <a:latin typeface="Agency FB" pitchFamily="34" charset="0"/>
              </a:rPr>
              <a:t>      farmers.</a:t>
            </a:r>
          </a:p>
          <a:p>
            <a:pPr marL="571500" indent="-571500">
              <a:buAutoNum type="romanUcPeriod" startAt="4"/>
            </a:pPr>
            <a:r>
              <a:rPr lang="en-US" sz="3500" dirty="0" smtClean="0">
                <a:latin typeface="Agency FB" pitchFamily="34" charset="0"/>
              </a:rPr>
              <a:t>The villages would grow </a:t>
            </a:r>
          </a:p>
          <a:p>
            <a:pPr marL="571500" indent="-571500">
              <a:buNone/>
            </a:pPr>
            <a:r>
              <a:rPr lang="en-US" sz="3500" dirty="0" smtClean="0">
                <a:latin typeface="Agency FB" pitchFamily="34" charset="0"/>
              </a:rPr>
              <a:t>       together and become </a:t>
            </a:r>
          </a:p>
          <a:p>
            <a:pPr marL="571500" indent="-571500">
              <a:buNone/>
            </a:pPr>
            <a:r>
              <a:rPr lang="en-US" sz="3500" dirty="0">
                <a:latin typeface="Agency FB" pitchFamily="34" charset="0"/>
              </a:rPr>
              <a:t> </a:t>
            </a:r>
            <a:r>
              <a:rPr lang="en-US" sz="3500" dirty="0" smtClean="0">
                <a:latin typeface="Agency FB" pitchFamily="34" charset="0"/>
              </a:rPr>
              <a:t>      Rome.</a:t>
            </a:r>
          </a:p>
          <a:p>
            <a:pPr marL="571500" indent="-571500">
              <a:buNone/>
            </a:pPr>
            <a:endParaRPr lang="en-US" dirty="0" smtClean="0">
              <a:latin typeface="Agency FB" pitchFamily="34" charset="0"/>
            </a:endParaRP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3434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Roman civilization Arises in Italy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Agency FB" pitchFamily="34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Legend of Rome</a:t>
            </a:r>
          </a:p>
          <a:p>
            <a:pPr marL="571500" indent="-571500">
              <a:buNone/>
            </a:pPr>
            <a:r>
              <a:rPr lang="en-US" dirty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     Romulus and Remus, twin sons of the god Mars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Left by their mother’s husband along the banks of the Tiber River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Raised by a she-wolf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Romulus built a city wall, Remus mocked him saying it was too small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Romulus killed him in anger – named the city Rome after himself</a:t>
            </a:r>
          </a:p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Romans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685800" y="1981200"/>
          <a:ext cx="7772400" cy="2209800"/>
        </p:xfrm>
        <a:graphic>
          <a:graphicData uri="http://schemas.openxmlformats.org/presentationml/2006/ole">
            <p:oleObj spid="_x0000_s1026" name="MS Org Chart" r:id="rId3" imgW="7772400" imgH="2558880" progId="">
              <p:embed followColorScheme="full"/>
            </p:oleObj>
          </a:graphicData>
        </a:graphic>
      </p:graphicFrame>
      <p:sp>
        <p:nvSpPr>
          <p:cNvPr id="67588" name="Text Box 4"/>
          <p:cNvSpPr txBox="1">
            <a:spLocks noChangeArrowheads="1"/>
          </p:cNvSpPr>
          <p:nvPr/>
        </p:nvSpPr>
        <p:spPr bwMode="ltGray">
          <a:xfrm>
            <a:off x="533400" y="44958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Settled in the Tiber River Valley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ltGray">
          <a:xfrm>
            <a:off x="3200400" y="4572000"/>
            <a:ext cx="274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Settled in the Southern portion of Italy and in Sicily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ltGray">
          <a:xfrm>
            <a:off x="5943600" y="45720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Settled </a:t>
            </a:r>
            <a:r>
              <a:rPr lang="en-US" dirty="0" smtClean="0"/>
              <a:t>in Northern and </a:t>
            </a:r>
            <a:r>
              <a:rPr lang="en-US" dirty="0"/>
              <a:t>Central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Roman civilization Arises in Italy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sz="3600" dirty="0">
                <a:latin typeface="Agency FB" pitchFamily="34" charset="0"/>
              </a:rPr>
              <a:t>The </a:t>
            </a:r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Etruscans</a:t>
            </a:r>
            <a:r>
              <a:rPr lang="en-US" sz="3600" dirty="0">
                <a:latin typeface="Agency FB" pitchFamily="34" charset="0"/>
              </a:rPr>
              <a:t> were a group of people who </a:t>
            </a:r>
            <a:r>
              <a:rPr lang="en-US" sz="3600" dirty="0" smtClean="0">
                <a:latin typeface="Agency FB" pitchFamily="34" charset="0"/>
              </a:rPr>
              <a:t>came from Asia Minor or the Alps. We don’t know yet?</a:t>
            </a: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sz="3600" dirty="0" smtClean="0">
                <a:latin typeface="Agency FB" pitchFamily="34" charset="0"/>
              </a:rPr>
              <a:t>They </a:t>
            </a:r>
            <a:r>
              <a:rPr lang="en-US" sz="3600" dirty="0" smtClean="0">
                <a:solidFill>
                  <a:srgbClr val="FFFF00"/>
                </a:solidFill>
                <a:latin typeface="Agency FB" pitchFamily="34" charset="0"/>
              </a:rPr>
              <a:t>settled in Northern Italy.</a:t>
            </a: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sz="3600" dirty="0" smtClean="0">
                <a:latin typeface="Agency FB" pitchFamily="34" charset="0"/>
              </a:rPr>
              <a:t>The </a:t>
            </a:r>
            <a:r>
              <a:rPr lang="en-US" sz="3600" dirty="0">
                <a:latin typeface="Agency FB" pitchFamily="34" charset="0"/>
              </a:rPr>
              <a:t>Etruscans greatly influenced the city of Rome.  They built temples, shops, roads, and homes and influenced other aspects of Roman culture as well</a:t>
            </a:r>
            <a:r>
              <a:rPr lang="en-US" sz="3600" dirty="0" smtClean="0">
                <a:latin typeface="Agency FB" pitchFamily="34" charset="0"/>
              </a:rPr>
              <a:t>.</a:t>
            </a:r>
          </a:p>
          <a:p>
            <a:pPr marL="571500" indent="-571500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sz="3600" dirty="0">
                <a:latin typeface="Agency FB" pitchFamily="34" charset="0"/>
              </a:rPr>
              <a:t>The Romans adapted their </a:t>
            </a:r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alphabet and the use of the arch in </a:t>
            </a:r>
            <a:r>
              <a:rPr lang="en-US" sz="3600" dirty="0" smtClean="0">
                <a:solidFill>
                  <a:srgbClr val="FFFF00"/>
                </a:solidFill>
                <a:latin typeface="Agency FB" pitchFamily="34" charset="0"/>
              </a:rPr>
              <a:t>construction.</a:t>
            </a:r>
            <a:endParaRPr lang="en-US" sz="3600" dirty="0">
              <a:solidFill>
                <a:srgbClr val="FFFF00"/>
              </a:solidFill>
              <a:latin typeface="Agency FB" pitchFamily="34" charset="0"/>
            </a:endParaRPr>
          </a:p>
          <a:p>
            <a:pPr marL="571500" indent="-571500">
              <a:lnSpc>
                <a:spcPct val="90000"/>
              </a:lnSpc>
              <a:buNone/>
              <a:defRPr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1572</Words>
  <Application>Microsoft Office PowerPoint</Application>
  <PresentationFormat>On-screen Show (4:3)</PresentationFormat>
  <Paragraphs>238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MS Org Chart</vt:lpstr>
      <vt:lpstr>Chapter 5</vt:lpstr>
      <vt:lpstr>The Roman World Takes Shape</vt:lpstr>
      <vt:lpstr>Roman civilization Arises in Italy</vt:lpstr>
      <vt:lpstr>Roman civilization Arises in Italy</vt:lpstr>
      <vt:lpstr>Roman civilization Arises in Italy</vt:lpstr>
      <vt:lpstr>Slide 6</vt:lpstr>
      <vt:lpstr>Romans</vt:lpstr>
      <vt:lpstr>Roman civilization Arises in Italy</vt:lpstr>
      <vt:lpstr>Slide 9</vt:lpstr>
      <vt:lpstr>The Romans Establish a Republic</vt:lpstr>
      <vt:lpstr>Roman Government</vt:lpstr>
      <vt:lpstr> Roman Government</vt:lpstr>
      <vt:lpstr>Consuls</vt:lpstr>
      <vt:lpstr>Roman Government</vt:lpstr>
      <vt:lpstr>Roman Government</vt:lpstr>
      <vt:lpstr>Family and Religion</vt:lpstr>
      <vt:lpstr>Questions:</vt:lpstr>
      <vt:lpstr>Roman Expansion and Wars</vt:lpstr>
      <vt:lpstr>Conquering Lands and People</vt:lpstr>
      <vt:lpstr>THE PUNIC WARS</vt:lpstr>
      <vt:lpstr>Slide 21</vt:lpstr>
      <vt:lpstr>FIRST PUNIC WAR</vt:lpstr>
      <vt:lpstr>ROME WINS THE FIRST ONE</vt:lpstr>
      <vt:lpstr>The Best That Ever Did It</vt:lpstr>
      <vt:lpstr>SECOND PUNIC WAR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ROME WINS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Terry</dc:creator>
  <cp:lastModifiedBy>Terry</cp:lastModifiedBy>
  <cp:revision>31</cp:revision>
  <dcterms:created xsi:type="dcterms:W3CDTF">2010-11-30T01:38:50Z</dcterms:created>
  <dcterms:modified xsi:type="dcterms:W3CDTF">2010-12-01T04:18:11Z</dcterms:modified>
</cp:coreProperties>
</file>