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50" autoAdjust="0"/>
  </p:normalViewPr>
  <p:slideViewPr>
    <p:cSldViewPr>
      <p:cViewPr varScale="1">
        <p:scale>
          <a:sx n="91" d="100"/>
          <a:sy n="91" d="100"/>
        </p:scale>
        <p:origin x="-4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69EE1-ECDF-4D28-A623-F0FBFA644E64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F7ED6-75FA-4915-A065-B5E7061799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00E0C4-80F1-41A5-95C2-500A7D720C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8EFC5D-4232-4064-B089-57A19305F69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FB027D2-0E93-47C6-9681-82773EE6DD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The rise of Christianity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Many Felt Christianity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Jesus appealed to everyone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The roads of the empire made it easy to get around the entire empire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The early documents were written in Latin or Greek which many people spoke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Acceptance, Praise the Lord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85E3-51B3-4274-B85B-DFCBAFF930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en-US" sz="2800" dirty="0">
                <a:latin typeface="Calibri" pitchFamily="34" charset="0"/>
              </a:rPr>
              <a:t>Emperor </a:t>
            </a:r>
            <a:r>
              <a:rPr lang="en-US" sz="2800" u="sng" dirty="0">
                <a:solidFill>
                  <a:srgbClr val="0000FF"/>
                </a:solidFill>
                <a:latin typeface="Calibri" pitchFamily="34" charset="0"/>
              </a:rPr>
              <a:t>Constantine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alibri" pitchFamily="34" charset="0"/>
              </a:rPr>
              <a:t>issued the Edict of Milan in A.D. 313.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295400"/>
            <a:ext cx="571500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81000" y="2116138"/>
            <a:ext cx="27432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>
                <a:latin typeface="Calibri" pitchFamily="34" charset="0"/>
              </a:rPr>
              <a:t>The Edict granted </a:t>
            </a:r>
            <a:r>
              <a:rPr lang="en-US" sz="2800" u="sng" dirty="0">
                <a:solidFill>
                  <a:srgbClr val="0000FF"/>
                </a:solidFill>
                <a:latin typeface="Calibri" pitchFamily="34" charset="0"/>
              </a:rPr>
              <a:t>freedom of worship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alibri" pitchFamily="34" charset="0"/>
              </a:rPr>
              <a:t>to all citizens of the Roman empire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04800" y="56832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solidFill>
                  <a:srgbClr val="FFFF00"/>
                </a:solidFill>
                <a:latin typeface="Calibri" pitchFamily="34" charset="0"/>
              </a:rPr>
              <a:t>By the end of the century, Emperor </a:t>
            </a:r>
            <a:r>
              <a:rPr lang="en-US" sz="2800" u="sng" dirty="0">
                <a:solidFill>
                  <a:srgbClr val="FFFF00"/>
                </a:solidFill>
                <a:latin typeface="Calibri" pitchFamily="34" charset="0"/>
              </a:rPr>
              <a:t>Theodosius</a:t>
            </a:r>
            <a:r>
              <a:rPr lang="en-US" sz="2800" dirty="0">
                <a:solidFill>
                  <a:srgbClr val="FFFF00"/>
                </a:solidFill>
                <a:latin typeface="Calibri" pitchFamily="34" charset="0"/>
              </a:rPr>
              <a:t> made Christianity the official religion of the Roman empire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2" grpId="0" autoUpdateAnimBg="0"/>
      <p:bldP spid="348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CC"/>
                </a:solidFill>
              </a:rPr>
              <a:t>Heresy</a:t>
            </a:r>
            <a:r>
              <a:rPr lang="en-US" dirty="0" smtClean="0">
                <a:solidFill>
                  <a:srgbClr val="FFFF00"/>
                </a:solidFill>
              </a:rPr>
              <a:t>- beliefs that go against the church’s teaching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The Beginning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Romans were tolerant of the people they conquered religions. </a:t>
            </a:r>
          </a:p>
          <a:p>
            <a:pPr marL="582930" indent="-514350">
              <a:buFont typeface="+mj-lt"/>
              <a:buAutoNum type="romanUcPeriod"/>
            </a:pPr>
            <a:r>
              <a:rPr lang="en-US" dirty="0" smtClean="0"/>
              <a:t>Most people were polytheistic so adding the Roman Gods to their group was not a problem</a:t>
            </a:r>
          </a:p>
          <a:p>
            <a:pPr marL="582930" indent="-51435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By 63 BC  Romans had conquered Judea</a:t>
            </a:r>
            <a:r>
              <a:rPr lang="en-US" dirty="0" smtClean="0"/>
              <a:t> </a:t>
            </a:r>
          </a:p>
          <a:p>
            <a:pPr marL="582930" indent="-514350">
              <a:buFont typeface="+mj-lt"/>
              <a:buAutoNum type="romanUcPeriod"/>
            </a:pPr>
            <a:r>
              <a:rPr lang="en-US" dirty="0" smtClean="0"/>
              <a:t>The Jewish were allowed to worship their one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Arise in Judea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romanUcPeriod"/>
            </a:pPr>
            <a:r>
              <a:rPr lang="en-US" dirty="0" smtClean="0"/>
              <a:t>There was drama within Judaism within Judea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3 different groups were growing</a:t>
            </a:r>
          </a:p>
          <a:p>
            <a:pPr marL="969264" lvl="1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The Sadducees- wanted to go along with Roman rule</a:t>
            </a:r>
          </a:p>
          <a:p>
            <a:pPr marL="969264" lvl="1" indent="-571500">
              <a:buFont typeface="+mj-lt"/>
              <a:buAutoNum type="romanUcPeriod"/>
            </a:pPr>
            <a:r>
              <a:rPr lang="en-US" dirty="0" err="1" smtClean="0">
                <a:solidFill>
                  <a:srgbClr val="FFFF00"/>
                </a:solidFill>
              </a:rPr>
              <a:t>Essenes</a:t>
            </a:r>
            <a:r>
              <a:rPr lang="en-US" dirty="0" smtClean="0">
                <a:solidFill>
                  <a:srgbClr val="FFFF00"/>
                </a:solidFill>
              </a:rPr>
              <a:t>- waited for the Messiah- An anointed King sent by God</a:t>
            </a:r>
          </a:p>
          <a:p>
            <a:pPr marL="969264" lvl="1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Zealots- wanted to violently overthrow the Romans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Rebellion is Defeated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In A.D. 66 the Zealots rebel and are crushed 4 years later.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Because of the rebellions many Jewish people either died, were sold into slavery or just left Judea</a:t>
            </a:r>
          </a:p>
          <a:p>
            <a:pPr marL="640080" indent="-571500">
              <a:buFont typeface="+mj-lt"/>
              <a:buAutoNum type="roman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Jesus Christ Superstar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fontScale="77500" lnSpcReduction="20000"/>
          </a:bodyPr>
          <a:lstStyle/>
          <a:p>
            <a:pPr marL="64008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Born in 4 B.C. in </a:t>
            </a:r>
            <a:r>
              <a:rPr lang="en-US" sz="3200" u="sng" dirty="0" smtClean="0">
                <a:solidFill>
                  <a:srgbClr val="FFFF00"/>
                </a:solidFill>
                <a:latin typeface="Calibri" pitchFamily="34" charset="0"/>
              </a:rPr>
              <a:t>Bethlehem </a:t>
            </a:r>
            <a:r>
              <a:rPr lang="en-US" sz="3200" u="sng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son of the virgin Mary</a:t>
            </a:r>
            <a:r>
              <a:rPr lang="en-US" sz="3200" u="sng" dirty="0" smtClean="0">
                <a:solidFill>
                  <a:schemeClr val="bg1"/>
                </a:solidFill>
                <a:latin typeface="Calibri" pitchFamily="34" charset="0"/>
              </a:rPr>
              <a:t> s</a:t>
            </a:r>
            <a:endParaRPr lang="en-US" sz="3200" u="sng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640080" indent="-571500">
              <a:buFont typeface="+mj-lt"/>
              <a:buAutoNum type="romanUcPeriod"/>
            </a:pPr>
            <a:r>
              <a:rPr lang="en-US" sz="3200" dirty="0" smtClean="0">
                <a:latin typeface="Calibri" pitchFamily="34" charset="0"/>
              </a:rPr>
              <a:t>Grew </a:t>
            </a:r>
            <a:r>
              <a:rPr lang="en-US" sz="3200" dirty="0" smtClean="0">
                <a:latin typeface="Calibri" pitchFamily="34" charset="0"/>
              </a:rPr>
              <a:t>up in </a:t>
            </a:r>
            <a:r>
              <a:rPr lang="en-US" sz="3200" dirty="0" smtClean="0">
                <a:latin typeface="Calibri" pitchFamily="34" charset="0"/>
              </a:rPr>
              <a:t>Galilee , which had a lot of Zealots</a:t>
            </a:r>
            <a:endParaRPr lang="en-US" sz="3200" dirty="0" smtClean="0">
              <a:latin typeface="Calibri" pitchFamily="34" charset="0"/>
            </a:endParaRPr>
          </a:p>
          <a:p>
            <a:pPr marL="640080" indent="-571500">
              <a:buFont typeface="+mj-lt"/>
              <a:buAutoNum type="romanUcPeriod"/>
            </a:pPr>
            <a:r>
              <a:rPr lang="en-US" sz="3200" dirty="0" smtClean="0">
                <a:latin typeface="Calibri" pitchFamily="34" charset="0"/>
              </a:rPr>
              <a:t>worshipped </a:t>
            </a:r>
            <a:r>
              <a:rPr lang="en-US" sz="3200" dirty="0" smtClean="0">
                <a:latin typeface="Calibri" pitchFamily="34" charset="0"/>
              </a:rPr>
              <a:t>God and followed Jewish law</a:t>
            </a:r>
          </a:p>
          <a:p>
            <a:pPr marL="64008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at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age 30 began preaching to villagers</a:t>
            </a:r>
            <a:r>
              <a:rPr lang="en-US" sz="3200" dirty="0" smtClean="0">
                <a:latin typeface="Calibri" pitchFamily="34" charset="0"/>
              </a:rPr>
              <a:t>, used </a:t>
            </a:r>
            <a:r>
              <a:rPr lang="en-US" sz="3200" u="sng" dirty="0" smtClean="0">
                <a:solidFill>
                  <a:srgbClr val="0000FF"/>
                </a:solidFill>
                <a:latin typeface="Calibri" pitchFamily="34" charset="0"/>
              </a:rPr>
              <a:t>parables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-short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stories with simple moral lessons to communicate his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ideas</a:t>
            </a:r>
          </a:p>
          <a:p>
            <a:pPr marL="64008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He told everyone he was the son of God</a:t>
            </a:r>
            <a:endParaRPr lang="en-US" sz="32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640080" indent="-571500">
              <a:buFont typeface="+mj-lt"/>
              <a:buAutoNum type="romanUcPeriod"/>
            </a:pPr>
            <a:r>
              <a:rPr lang="en-US" sz="3200" dirty="0" smtClean="0">
                <a:latin typeface="Calibri" pitchFamily="34" charset="0"/>
              </a:rPr>
              <a:t>Recruited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12 of his </a:t>
            </a:r>
            <a:r>
              <a:rPr lang="en-US" sz="3200" u="sng" dirty="0" smtClean="0">
                <a:solidFill>
                  <a:srgbClr val="0000CC"/>
                </a:solidFill>
                <a:latin typeface="Calibri" pitchFamily="34" charset="0"/>
              </a:rPr>
              <a:t>disciples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 (a close follower) </a:t>
            </a:r>
            <a:r>
              <a:rPr lang="en-US" sz="3200" dirty="0" smtClean="0">
                <a:latin typeface="Calibri" pitchFamily="34" charset="0"/>
              </a:rPr>
              <a:t>to help him spread his ideas, called </a:t>
            </a:r>
            <a:r>
              <a:rPr lang="en-US" sz="3200" u="sng" dirty="0" smtClean="0">
                <a:solidFill>
                  <a:srgbClr val="0000FF"/>
                </a:solidFill>
                <a:latin typeface="Calibri" pitchFamily="34" charset="0"/>
              </a:rPr>
              <a:t>apostles -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( A person sent forth),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in Jerusalem</a:t>
            </a:r>
          </a:p>
          <a:p>
            <a:pPr marL="640080" indent="-571500">
              <a:buFont typeface="+mj-lt"/>
              <a:buAutoNum type="romanUcPeriod"/>
            </a:pPr>
            <a:r>
              <a:rPr lang="en-US" sz="3200" dirty="0" smtClean="0">
                <a:latin typeface="Calibri" pitchFamily="34" charset="0"/>
              </a:rPr>
              <a:t>Some </a:t>
            </a:r>
            <a:r>
              <a:rPr lang="en-US" sz="3200" dirty="0" smtClean="0">
                <a:latin typeface="Calibri" pitchFamily="34" charset="0"/>
              </a:rPr>
              <a:t>Jews in Jerusalem welcomed Jesus, many of the </a:t>
            </a:r>
            <a:r>
              <a:rPr lang="en-US" sz="3200" u="sng" dirty="0" smtClean="0">
                <a:solidFill>
                  <a:srgbClr val="0000FF"/>
                </a:solidFill>
                <a:latin typeface="Calibri" pitchFamily="34" charset="0"/>
              </a:rPr>
              <a:t>priests</a:t>
            </a:r>
            <a:r>
              <a:rPr lang="en-US" sz="3200" dirty="0" smtClean="0">
                <a:latin typeface="Calibri" pitchFamily="34" charset="0"/>
              </a:rPr>
              <a:t> felt he threatened their leadership</a:t>
            </a:r>
          </a:p>
          <a:p>
            <a:pPr marL="640080" indent="-571500">
              <a:buFont typeface="+mj-lt"/>
              <a:buAutoNum type="romanUcPeriod"/>
            </a:pPr>
            <a:r>
              <a:rPr lang="en-US" sz="3200" u="sng" dirty="0" smtClean="0">
                <a:solidFill>
                  <a:srgbClr val="0000FF"/>
                </a:solidFill>
                <a:latin typeface="Calibri" pitchFamily="34" charset="0"/>
              </a:rPr>
              <a:t>Roman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authorities felt Jesus would lead the Jews in a revolt against their rule</a:t>
            </a:r>
          </a:p>
          <a:p>
            <a:pPr marL="640080" indent="-571500">
              <a:buFont typeface="+mj-lt"/>
              <a:buAutoNum type="roman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Condemned to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Jesus was </a:t>
            </a:r>
            <a:r>
              <a:rPr lang="en-US" dirty="0" smtClean="0">
                <a:solidFill>
                  <a:srgbClr val="FFFF00"/>
                </a:solidFill>
              </a:rPr>
              <a:t>betrayed by one of his disciples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He was arrested by the Romans, tried and then sentenced to death by </a:t>
            </a:r>
            <a:r>
              <a:rPr lang="en-US" dirty="0" smtClean="0">
                <a:solidFill>
                  <a:srgbClr val="FFFF00"/>
                </a:solidFill>
              </a:rPr>
              <a:t>Crucifixion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The bible says his disciples saw him and spoke with him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He told them to spread his teachings to all people and then he ascended up to heaven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 smtClean="0"/>
              <a:t>The Spreading of Christianity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64008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Paul- a Jew from Asia-Minor did the most for the spreading of Christianity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He had never met Jesus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Used to persecute Christians 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Had a vision of Jesus speaking to him and immediately changed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800" t="5128" r="5600" b="5128"/>
          <a:stretch>
            <a:fillRect/>
          </a:stretch>
        </p:blipFill>
        <p:spPr bwMode="auto">
          <a:xfrm>
            <a:off x="4648200" y="1219200"/>
            <a:ext cx="441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 smtClean="0"/>
              <a:t>The Spreading of Christianity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Traveled all over the Mediterranean spreading the Gospel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Set up churches from Mesopotamia to Rome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His teachings and letters became part of the New Testament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800" t="5128" r="5600" b="5128"/>
          <a:stretch>
            <a:fillRect/>
          </a:stretch>
        </p:blipFill>
        <p:spPr bwMode="auto">
          <a:xfrm>
            <a:off x="4648200" y="1219200"/>
            <a:ext cx="441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 algn="ctr"/>
            <a:r>
              <a:rPr lang="en-US" dirty="0" smtClean="0"/>
              <a:t>Oppression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Rome didn’t have tolerance for Christianity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They felt it was a threat, </a:t>
            </a:r>
            <a:r>
              <a:rPr lang="en-US" dirty="0" smtClean="0">
                <a:solidFill>
                  <a:srgbClr val="FFFF00"/>
                </a:solidFill>
              </a:rPr>
              <a:t>It grew to fast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Christians didn’t worship the emperor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Nero blamed them for Burning Rome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They were slaughtered in the Coliseum</a:t>
            </a:r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Paul became a </a:t>
            </a:r>
            <a:r>
              <a:rPr lang="en-US" dirty="0" smtClean="0">
                <a:solidFill>
                  <a:srgbClr val="0000CC"/>
                </a:solidFill>
              </a:rPr>
              <a:t>Martyr- </a:t>
            </a:r>
            <a:r>
              <a:rPr lang="en-US" dirty="0" smtClean="0">
                <a:solidFill>
                  <a:srgbClr val="FFFF00"/>
                </a:solidFill>
              </a:rPr>
              <a:t>a person who dies for their beliefs</a:t>
            </a:r>
          </a:p>
          <a:p>
            <a:pPr marL="640080" indent="-571500">
              <a:buNone/>
            </a:pPr>
            <a:endParaRPr lang="en-US" dirty="0" smtClean="0"/>
          </a:p>
          <a:p>
            <a:pPr marL="640080" indent="-571500">
              <a:buFont typeface="+mj-lt"/>
              <a:buAutoNum type="roman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120</TotalTime>
  <Words>506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The rise of Christianity </vt:lpstr>
      <vt:lpstr>In The Beginning</vt:lpstr>
      <vt:lpstr>Divisions Arise in Judea</vt:lpstr>
      <vt:lpstr>The Rebellion is Defeated</vt:lpstr>
      <vt:lpstr>Jesus Christ Superstar</vt:lpstr>
      <vt:lpstr>Condemned to Death</vt:lpstr>
      <vt:lpstr>The Spreading of Christianity</vt:lpstr>
      <vt:lpstr>The Spreading of Christianity</vt:lpstr>
      <vt:lpstr>Oppression</vt:lpstr>
      <vt:lpstr>Many Felt Christianity</vt:lpstr>
      <vt:lpstr>Acceptance, Praise the Lord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Christianity</dc:title>
  <dc:creator>Terry</dc:creator>
  <cp:lastModifiedBy>Terry</cp:lastModifiedBy>
  <cp:revision>13</cp:revision>
  <dcterms:created xsi:type="dcterms:W3CDTF">2010-12-03T01:41:15Z</dcterms:created>
  <dcterms:modified xsi:type="dcterms:W3CDTF">2010-12-03T03:41:52Z</dcterms:modified>
</cp:coreProperties>
</file>